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60" r:id="rId2"/>
  </p:sldMasterIdLst>
  <p:notesMasterIdLst>
    <p:notesMasterId r:id="rId47"/>
  </p:notesMasterIdLst>
  <p:handoutMasterIdLst>
    <p:handoutMasterId r:id="rId48"/>
  </p:handoutMasterIdLst>
  <p:sldIdLst>
    <p:sldId id="552" r:id="rId3"/>
    <p:sldId id="693" r:id="rId4"/>
    <p:sldId id="577" r:id="rId5"/>
    <p:sldId id="718" r:id="rId6"/>
    <p:sldId id="702" r:id="rId7"/>
    <p:sldId id="703" r:id="rId8"/>
    <p:sldId id="704" r:id="rId9"/>
    <p:sldId id="705" r:id="rId10"/>
    <p:sldId id="706" r:id="rId11"/>
    <p:sldId id="707" r:id="rId12"/>
    <p:sldId id="550" r:id="rId13"/>
    <p:sldId id="708" r:id="rId14"/>
    <p:sldId id="526" r:id="rId15"/>
    <p:sldId id="520" r:id="rId16"/>
    <p:sldId id="533" r:id="rId17"/>
    <p:sldId id="379" r:id="rId18"/>
    <p:sldId id="532" r:id="rId19"/>
    <p:sldId id="535" r:id="rId20"/>
    <p:sldId id="662" r:id="rId21"/>
    <p:sldId id="721" r:id="rId22"/>
    <p:sldId id="720" r:id="rId23"/>
    <p:sldId id="655" r:id="rId24"/>
    <p:sldId id="676" r:id="rId25"/>
    <p:sldId id="661" r:id="rId26"/>
    <p:sldId id="694" r:id="rId27"/>
    <p:sldId id="695" r:id="rId28"/>
    <p:sldId id="712" r:id="rId29"/>
    <p:sldId id="713" r:id="rId30"/>
    <p:sldId id="714" r:id="rId31"/>
    <p:sldId id="715" r:id="rId32"/>
    <p:sldId id="696" r:id="rId33"/>
    <p:sldId id="697" r:id="rId34"/>
    <p:sldId id="698" r:id="rId35"/>
    <p:sldId id="699" r:id="rId36"/>
    <p:sldId id="700" r:id="rId37"/>
    <p:sldId id="716" r:id="rId38"/>
    <p:sldId id="710" r:id="rId39"/>
    <p:sldId id="709" r:id="rId40"/>
    <p:sldId id="701" r:id="rId41"/>
    <p:sldId id="717" r:id="rId42"/>
    <p:sldId id="681" r:id="rId43"/>
    <p:sldId id="711" r:id="rId44"/>
    <p:sldId id="719" r:id="rId45"/>
    <p:sldId id="722" r:id="rId46"/>
  </p:sldIdLst>
  <p:sldSz cx="9144000" cy="6858000" type="screen4x3"/>
  <p:notesSz cx="3001963" cy="41560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CC3300"/>
    <a:srgbClr val="CC0000"/>
    <a:srgbClr val="FF6600"/>
    <a:srgbClr val="FFCC00"/>
    <a:srgbClr val="800000"/>
    <a:srgbClr val="00FF00"/>
    <a:srgbClr val="006666"/>
    <a:srgbClr val="00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54" autoAdjust="0"/>
    <p:restoredTop sz="93653" autoAdjust="0"/>
  </p:normalViewPr>
  <p:slideViewPr>
    <p:cSldViewPr>
      <p:cViewPr>
        <p:scale>
          <a:sx n="80" d="100"/>
          <a:sy n="80" d="100"/>
        </p:scale>
        <p:origin x="-1392" y="-444"/>
      </p:cViewPr>
      <p:guideLst>
        <p:guide orient="horz" pos="2160"/>
        <p:guide pos="2880"/>
      </p:guideLst>
    </p:cSldViewPr>
  </p:slideViewPr>
  <p:outlineViewPr>
    <p:cViewPr>
      <p:scale>
        <a:sx n="33" d="100"/>
        <a:sy n="33" d="100"/>
      </p:scale>
      <p:origin x="0" y="20322"/>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0" d="100"/>
          <a:sy n="120" d="100"/>
        </p:scale>
        <p:origin x="-2430" y="-78"/>
      </p:cViewPr>
      <p:guideLst>
        <p:guide orient="horz" pos="1309"/>
        <p:guide pos="94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1301085" cy="207804"/>
          </a:xfrm>
          <a:prstGeom prst="rect">
            <a:avLst/>
          </a:prstGeom>
        </p:spPr>
        <p:txBody>
          <a:bodyPr vert="horz" lIns="39185" tIns="19592" rIns="39185" bIns="19592" rtlCol="0"/>
          <a:lstStyle>
            <a:lvl1pPr algn="l">
              <a:defRPr sz="500"/>
            </a:lvl1pPr>
          </a:lstStyle>
          <a:p>
            <a:endParaRPr lang="de-CH" dirty="0"/>
          </a:p>
        </p:txBody>
      </p:sp>
      <p:sp>
        <p:nvSpPr>
          <p:cNvPr id="3" name="Datumsplatzhalter 2"/>
          <p:cNvSpPr>
            <a:spLocks noGrp="1"/>
          </p:cNvSpPr>
          <p:nvPr>
            <p:ph type="dt" sz="quarter" idx="1"/>
          </p:nvPr>
        </p:nvSpPr>
        <p:spPr>
          <a:xfrm>
            <a:off x="1700178" y="0"/>
            <a:ext cx="1301085" cy="207804"/>
          </a:xfrm>
          <a:prstGeom prst="rect">
            <a:avLst/>
          </a:prstGeom>
        </p:spPr>
        <p:txBody>
          <a:bodyPr vert="horz" lIns="39185" tIns="19592" rIns="39185" bIns="19592" rtlCol="0"/>
          <a:lstStyle>
            <a:lvl1pPr algn="r">
              <a:defRPr sz="500"/>
            </a:lvl1pPr>
          </a:lstStyle>
          <a:p>
            <a:fld id="{B2F76403-8833-4C6A-8FFC-47A215A06762}" type="datetimeFigureOut">
              <a:rPr lang="de-DE" smtClean="0"/>
              <a:pPr/>
              <a:t>22.05.12</a:t>
            </a:fld>
            <a:endParaRPr lang="de-CH" dirty="0"/>
          </a:p>
        </p:txBody>
      </p:sp>
      <p:sp>
        <p:nvSpPr>
          <p:cNvPr id="4" name="Fußzeilenplatzhalter 3"/>
          <p:cNvSpPr>
            <a:spLocks noGrp="1"/>
          </p:cNvSpPr>
          <p:nvPr>
            <p:ph type="ftr" sz="quarter" idx="2"/>
          </p:nvPr>
        </p:nvSpPr>
        <p:spPr>
          <a:xfrm>
            <a:off x="1" y="3947605"/>
            <a:ext cx="1301085" cy="207804"/>
          </a:xfrm>
          <a:prstGeom prst="rect">
            <a:avLst/>
          </a:prstGeom>
        </p:spPr>
        <p:txBody>
          <a:bodyPr vert="horz" lIns="39185" tIns="19592" rIns="39185" bIns="19592" rtlCol="0" anchor="b"/>
          <a:lstStyle>
            <a:lvl1pPr algn="l">
              <a:defRPr sz="500"/>
            </a:lvl1pPr>
          </a:lstStyle>
          <a:p>
            <a:endParaRPr lang="de-CH" dirty="0"/>
          </a:p>
        </p:txBody>
      </p:sp>
      <p:sp>
        <p:nvSpPr>
          <p:cNvPr id="5" name="Foliennummernplatzhalter 4"/>
          <p:cNvSpPr>
            <a:spLocks noGrp="1"/>
          </p:cNvSpPr>
          <p:nvPr>
            <p:ph type="sldNum" sz="quarter" idx="3"/>
          </p:nvPr>
        </p:nvSpPr>
        <p:spPr>
          <a:xfrm>
            <a:off x="1700178" y="3947605"/>
            <a:ext cx="1301085" cy="207804"/>
          </a:xfrm>
          <a:prstGeom prst="rect">
            <a:avLst/>
          </a:prstGeom>
        </p:spPr>
        <p:txBody>
          <a:bodyPr vert="horz" lIns="39185" tIns="19592" rIns="39185" bIns="19592" rtlCol="0" anchor="b"/>
          <a:lstStyle>
            <a:lvl1pPr algn="r">
              <a:defRPr sz="500"/>
            </a:lvl1pPr>
          </a:lstStyle>
          <a:p>
            <a:fld id="{B27B6838-5636-41CA-BBBD-EAA6DC07D7AE}" type="slidenum">
              <a:rPr lang="de-CH" smtClean="0"/>
              <a:pPr/>
              <a:t>‹Nr.›</a:t>
            </a:fld>
            <a:endParaRPr lang="de-CH" dirty="0"/>
          </a:p>
        </p:txBody>
      </p:sp>
    </p:spTree>
    <p:extLst>
      <p:ext uri="{BB962C8B-B14F-4D97-AF65-F5344CB8AC3E}">
        <p14:creationId xmlns:p14="http://schemas.microsoft.com/office/powerpoint/2010/main" val="3768087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1300850" cy="207804"/>
          </a:xfrm>
          <a:prstGeom prst="rect">
            <a:avLst/>
          </a:prstGeom>
        </p:spPr>
        <p:txBody>
          <a:bodyPr vert="horz" lIns="39185" tIns="19592" rIns="39185" bIns="19592" rtlCol="0"/>
          <a:lstStyle>
            <a:lvl1pPr algn="l">
              <a:defRPr sz="500"/>
            </a:lvl1pPr>
          </a:lstStyle>
          <a:p>
            <a:endParaRPr lang="de-DE" dirty="0"/>
          </a:p>
        </p:txBody>
      </p:sp>
      <p:sp>
        <p:nvSpPr>
          <p:cNvPr id="3" name="Datumsplatzhalter 2"/>
          <p:cNvSpPr>
            <a:spLocks noGrp="1"/>
          </p:cNvSpPr>
          <p:nvPr>
            <p:ph type="dt" idx="1"/>
          </p:nvPr>
        </p:nvSpPr>
        <p:spPr>
          <a:xfrm>
            <a:off x="1700419" y="0"/>
            <a:ext cx="1300850" cy="207804"/>
          </a:xfrm>
          <a:prstGeom prst="rect">
            <a:avLst/>
          </a:prstGeom>
        </p:spPr>
        <p:txBody>
          <a:bodyPr vert="horz" lIns="39185" tIns="19592" rIns="39185" bIns="19592" rtlCol="0"/>
          <a:lstStyle>
            <a:lvl1pPr algn="r">
              <a:defRPr sz="500"/>
            </a:lvl1pPr>
          </a:lstStyle>
          <a:p>
            <a:fld id="{236BC02E-3B44-46C4-A6F7-B92E3E272AA6}" type="datetimeFigureOut">
              <a:rPr lang="de-DE" smtClean="0"/>
              <a:pPr/>
              <a:t>22.05.12</a:t>
            </a:fld>
            <a:endParaRPr lang="de-DE" dirty="0"/>
          </a:p>
        </p:txBody>
      </p:sp>
      <p:sp>
        <p:nvSpPr>
          <p:cNvPr id="4" name="Folienbildplatzhalter 3"/>
          <p:cNvSpPr>
            <a:spLocks noGrp="1" noRot="1" noChangeAspect="1"/>
          </p:cNvSpPr>
          <p:nvPr>
            <p:ph type="sldImg" idx="2"/>
          </p:nvPr>
        </p:nvSpPr>
        <p:spPr>
          <a:xfrm>
            <a:off x="461963" y="311150"/>
            <a:ext cx="2078037" cy="1558925"/>
          </a:xfrm>
          <a:prstGeom prst="rect">
            <a:avLst/>
          </a:prstGeom>
          <a:noFill/>
          <a:ln w="12700">
            <a:solidFill>
              <a:prstClr val="black"/>
            </a:solidFill>
          </a:ln>
        </p:spPr>
        <p:txBody>
          <a:bodyPr vert="horz" lIns="39185" tIns="19592" rIns="39185" bIns="19592" rtlCol="0" anchor="ctr"/>
          <a:lstStyle/>
          <a:p>
            <a:endParaRPr lang="de-DE" dirty="0"/>
          </a:p>
        </p:txBody>
      </p:sp>
      <p:sp>
        <p:nvSpPr>
          <p:cNvPr id="5" name="Notizenplatzhalter 4"/>
          <p:cNvSpPr>
            <a:spLocks noGrp="1"/>
          </p:cNvSpPr>
          <p:nvPr>
            <p:ph type="body" sz="quarter" idx="3"/>
          </p:nvPr>
        </p:nvSpPr>
        <p:spPr>
          <a:xfrm>
            <a:off x="300197" y="1974136"/>
            <a:ext cx="2401570" cy="1870234"/>
          </a:xfrm>
          <a:prstGeom prst="rect">
            <a:avLst/>
          </a:prstGeom>
        </p:spPr>
        <p:txBody>
          <a:bodyPr vert="horz" lIns="39185" tIns="19592" rIns="39185" bIns="19592"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3947550"/>
            <a:ext cx="1300850" cy="207804"/>
          </a:xfrm>
          <a:prstGeom prst="rect">
            <a:avLst/>
          </a:prstGeom>
        </p:spPr>
        <p:txBody>
          <a:bodyPr vert="horz" lIns="39185" tIns="19592" rIns="39185" bIns="19592" rtlCol="0" anchor="b"/>
          <a:lstStyle>
            <a:lvl1pPr algn="l">
              <a:defRPr sz="500"/>
            </a:lvl1pPr>
          </a:lstStyle>
          <a:p>
            <a:endParaRPr lang="de-DE" dirty="0"/>
          </a:p>
        </p:txBody>
      </p:sp>
      <p:sp>
        <p:nvSpPr>
          <p:cNvPr id="7" name="Foliennummernplatzhalter 6"/>
          <p:cNvSpPr>
            <a:spLocks noGrp="1"/>
          </p:cNvSpPr>
          <p:nvPr>
            <p:ph type="sldNum" sz="quarter" idx="5"/>
          </p:nvPr>
        </p:nvSpPr>
        <p:spPr>
          <a:xfrm>
            <a:off x="1700419" y="3947550"/>
            <a:ext cx="1300850" cy="207804"/>
          </a:xfrm>
          <a:prstGeom prst="rect">
            <a:avLst/>
          </a:prstGeom>
        </p:spPr>
        <p:txBody>
          <a:bodyPr vert="horz" lIns="39185" tIns="19592" rIns="39185" bIns="19592" rtlCol="0" anchor="b"/>
          <a:lstStyle>
            <a:lvl1pPr algn="r">
              <a:defRPr sz="500"/>
            </a:lvl1pPr>
          </a:lstStyle>
          <a:p>
            <a:fld id="{2DFD8684-1A94-4764-919B-9008D8CF012B}" type="slidenum">
              <a:rPr lang="de-DE" smtClean="0"/>
              <a:pPr/>
              <a:t>‹Nr.›</a:t>
            </a:fld>
            <a:endParaRPr lang="de-DE" dirty="0"/>
          </a:p>
        </p:txBody>
      </p:sp>
    </p:spTree>
    <p:extLst>
      <p:ext uri="{BB962C8B-B14F-4D97-AF65-F5344CB8AC3E}">
        <p14:creationId xmlns:p14="http://schemas.microsoft.com/office/powerpoint/2010/main" val="202858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fld id="{2DFD8684-1A94-4764-919B-9008D8CF012B}" type="slidenum">
              <a:rPr lang="de-DE" smtClean="0"/>
              <a:pPr/>
              <a:t>0</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8E6B67D-3404-45FB-91EC-16309AFE7C5D}" type="slidenum">
              <a:rPr lang="en-US" smtClean="0">
                <a:latin typeface="Braggadocio"/>
              </a:rPr>
              <a:pPr/>
              <a:t>29</a:t>
            </a:fld>
            <a:endParaRPr lang="en-US" smtClean="0">
              <a:latin typeface="Braggadocio"/>
            </a:endParaRPr>
          </a:p>
        </p:txBody>
      </p:sp>
      <p:sp>
        <p:nvSpPr>
          <p:cNvPr id="79875" name="Slide Image Placeholder 1"/>
          <p:cNvSpPr>
            <a:spLocks noGrp="1" noRot="1" noChangeAspect="1" noTextEdit="1"/>
          </p:cNvSpPr>
          <p:nvPr>
            <p:ph type="sldImg"/>
          </p:nvPr>
        </p:nvSpPr>
        <p:spPr>
          <a:xfrm>
            <a:off x="461963" y="311150"/>
            <a:ext cx="2078037" cy="1558925"/>
          </a:xfrm>
          <a:ln/>
        </p:spPr>
      </p:sp>
      <p:sp>
        <p:nvSpPr>
          <p:cNvPr id="79876" name="Notes Placeholder 2"/>
          <p:cNvSpPr>
            <a:spLocks noGrp="1"/>
          </p:cNvSpPr>
          <p:nvPr>
            <p:ph type="body" idx="1"/>
          </p:nvPr>
        </p:nvSpPr>
        <p:spPr>
          <a:xfrm>
            <a:off x="300197" y="1974082"/>
            <a:ext cx="2401570" cy="1870487"/>
          </a:xfrm>
          <a:noFill/>
          <a:ln/>
        </p:spPr>
        <p:txBody>
          <a:bodyPr lIns="40993" tIns="20496" rIns="40993" bIns="20496"/>
          <a:lstStyle/>
          <a:p>
            <a:pPr marL="0" lvl="2" defTabSz="204963"/>
            <a:r>
              <a:rPr lang="en-US" sz="700" dirty="0" smtClean="0"/>
              <a:t>Adapted from Joiner, T. (2005). </a:t>
            </a:r>
            <a:r>
              <a:rPr lang="en-US" sz="700" i="1" dirty="0" smtClean="0"/>
              <a:t>Why people die by suicide. </a:t>
            </a:r>
            <a:r>
              <a:rPr lang="en-US" sz="700" dirty="0" smtClean="0"/>
              <a:t>Cambridge, Mass: Harvard University Press. </a:t>
            </a:r>
          </a:p>
          <a:p>
            <a:pPr defTabSz="204963"/>
            <a:endParaRPr lang="en-US" dirty="0" smtClean="0"/>
          </a:p>
        </p:txBody>
      </p:sp>
      <p:sp>
        <p:nvSpPr>
          <p:cNvPr id="79877" name="Slide Number Placeholder 3"/>
          <p:cNvSpPr txBox="1">
            <a:spLocks noGrp="1"/>
          </p:cNvSpPr>
          <p:nvPr/>
        </p:nvSpPr>
        <p:spPr bwMode="auto">
          <a:xfrm>
            <a:off x="1700418" y="3947438"/>
            <a:ext cx="1300851" cy="207912"/>
          </a:xfrm>
          <a:prstGeom prst="rect">
            <a:avLst/>
          </a:prstGeom>
          <a:noFill/>
          <a:ln w="9525">
            <a:noFill/>
            <a:miter lim="800000"/>
            <a:headEnd/>
            <a:tailEnd/>
          </a:ln>
        </p:spPr>
        <p:txBody>
          <a:bodyPr lIns="40993" tIns="20496" rIns="40993" bIns="20496" anchor="b"/>
          <a:lstStyle/>
          <a:p>
            <a:pPr algn="r" defTabSz="204963"/>
            <a:fld id="{D2D5C982-4291-455E-83AA-07C03B55AD7A}" type="slidenum">
              <a:rPr lang="en-US" sz="500">
                <a:latin typeface="Calibri" pitchFamily="34" charset="0"/>
              </a:rPr>
              <a:pPr algn="r" defTabSz="204963"/>
              <a:t>29</a:t>
            </a:fld>
            <a:endParaRPr lang="en-US" sz="500" dirty="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8CF18D70-4414-4ECF-A735-378F72A35DF7}" type="slidenum">
              <a:rPr lang="en-US" smtClean="0">
                <a:latin typeface="Braggadocio"/>
              </a:rPr>
              <a:pPr/>
              <a:t>35</a:t>
            </a:fld>
            <a:endParaRPr lang="en-US" smtClean="0">
              <a:latin typeface="Braggadocio"/>
            </a:endParaRPr>
          </a:p>
        </p:txBody>
      </p:sp>
      <p:sp>
        <p:nvSpPr>
          <p:cNvPr id="81923" name="Rectangle 2"/>
          <p:cNvSpPr>
            <a:spLocks noGrp="1" noRot="1" noChangeAspect="1" noTextEdit="1"/>
          </p:cNvSpPr>
          <p:nvPr>
            <p:ph type="sldImg"/>
          </p:nvPr>
        </p:nvSpPr>
        <p:spPr>
          <a:xfrm>
            <a:off x="461963" y="311150"/>
            <a:ext cx="2078037" cy="1558925"/>
          </a:xfrm>
          <a:ln/>
        </p:spPr>
      </p:sp>
      <p:sp>
        <p:nvSpPr>
          <p:cNvPr id="81924" name="Rectangle 3"/>
          <p:cNvSpPr>
            <a:spLocks noGrp="1"/>
          </p:cNvSpPr>
          <p:nvPr>
            <p:ph type="body" idx="1"/>
          </p:nvPr>
        </p:nvSpPr>
        <p:spPr>
          <a:xfrm>
            <a:off x="300197" y="1974082"/>
            <a:ext cx="2401570" cy="1870487"/>
          </a:xfrm>
          <a:noFill/>
          <a:ln/>
        </p:spPr>
        <p:txBody>
          <a:bodyPr lIns="40993" tIns="20496" rIns="40993" bIns="20496"/>
          <a:lstStyle/>
          <a:p>
            <a:pPr defTabSz="204963"/>
            <a:endParaRPr 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844A006C-50D5-4089-8496-7F9E8EF5E6B6}" type="slidenum">
              <a:rPr lang="en-US" smtClean="0">
                <a:latin typeface="Braggadocio"/>
              </a:rPr>
              <a:pPr/>
              <a:t>36</a:t>
            </a:fld>
            <a:endParaRPr lang="en-US" smtClean="0">
              <a:latin typeface="Braggadocio"/>
            </a:endParaRPr>
          </a:p>
        </p:txBody>
      </p:sp>
      <p:sp>
        <p:nvSpPr>
          <p:cNvPr id="87043" name="Rectangle 2"/>
          <p:cNvSpPr>
            <a:spLocks noGrp="1" noRot="1" noChangeAspect="1" noChangeArrowheads="1" noTextEdit="1"/>
          </p:cNvSpPr>
          <p:nvPr>
            <p:ph type="sldImg"/>
          </p:nvPr>
        </p:nvSpPr>
        <p:spPr>
          <a:xfrm>
            <a:off x="461963" y="311150"/>
            <a:ext cx="2078037" cy="1558925"/>
          </a:xfrm>
          <a:solidFill>
            <a:srgbClr val="FFFFFF"/>
          </a:solidFill>
          <a:ln/>
        </p:spPr>
      </p:sp>
      <p:sp>
        <p:nvSpPr>
          <p:cNvPr id="87044" name="Rectangle 3"/>
          <p:cNvSpPr>
            <a:spLocks noGrp="1" noChangeArrowheads="1"/>
          </p:cNvSpPr>
          <p:nvPr>
            <p:ph type="body" idx="1"/>
          </p:nvPr>
        </p:nvSpPr>
        <p:spPr>
          <a:solidFill>
            <a:schemeClr val="accent1"/>
          </a:solidFill>
          <a:ln>
            <a:solidFill>
              <a:schemeClr val="tx1"/>
            </a:solidFill>
          </a:ln>
        </p:spPr>
        <p:txBody>
          <a:bodyPr/>
          <a:lstStyle/>
          <a:p>
            <a:endParaRPr 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00B18379-4ACF-4726-9A3C-D63EB22D3852}" type="slidenum">
              <a:rPr lang="en-US" smtClean="0">
                <a:latin typeface="Braggadocio"/>
              </a:rPr>
              <a:pPr/>
              <a:t>37</a:t>
            </a:fld>
            <a:endParaRPr lang="en-US" smtClean="0">
              <a:latin typeface="Braggadocio"/>
            </a:endParaRPr>
          </a:p>
        </p:txBody>
      </p:sp>
      <p:sp>
        <p:nvSpPr>
          <p:cNvPr id="88067" name="Rectangle 2"/>
          <p:cNvSpPr>
            <a:spLocks noGrp="1" noRot="1" noChangeAspect="1" noChangeArrowheads="1" noTextEdit="1"/>
          </p:cNvSpPr>
          <p:nvPr>
            <p:ph type="sldImg"/>
          </p:nvPr>
        </p:nvSpPr>
        <p:spPr>
          <a:xfrm>
            <a:off x="461963" y="311150"/>
            <a:ext cx="2078037" cy="1558925"/>
          </a:xfrm>
          <a:solidFill>
            <a:srgbClr val="FFFFFF"/>
          </a:solidFill>
          <a:ln/>
        </p:spPr>
      </p:sp>
      <p:sp>
        <p:nvSpPr>
          <p:cNvPr id="88068" name="Rectangle 3"/>
          <p:cNvSpPr>
            <a:spLocks noGrp="1" noChangeArrowheads="1"/>
          </p:cNvSpPr>
          <p:nvPr>
            <p:ph type="body" idx="1"/>
          </p:nvPr>
        </p:nvSpPr>
        <p:spPr>
          <a:solidFill>
            <a:schemeClr val="accent1"/>
          </a:solidFill>
          <a:ln>
            <a:solidFill>
              <a:schemeClr val="tx1"/>
            </a:solidFill>
          </a:ln>
        </p:spPr>
        <p:txBody>
          <a:bodyPr/>
          <a:lstStyle/>
          <a:p>
            <a:endParaRPr 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9DE2CB90-EA2F-40C6-BC31-3B3C13BF1EB7}" type="slidenum">
              <a:rPr lang="en-US" smtClean="0">
                <a:latin typeface="Braggadocio"/>
              </a:rPr>
              <a:pPr/>
              <a:t>39</a:t>
            </a:fld>
            <a:endParaRPr lang="en-US" smtClean="0">
              <a:latin typeface="Braggadocio"/>
            </a:endParaRPr>
          </a:p>
        </p:txBody>
      </p:sp>
      <p:sp>
        <p:nvSpPr>
          <p:cNvPr id="89091" name="Rectangle 2"/>
          <p:cNvSpPr>
            <a:spLocks noGrp="1" noRot="1" noChangeAspect="1" noChangeArrowheads="1" noTextEdit="1"/>
          </p:cNvSpPr>
          <p:nvPr>
            <p:ph type="sldImg"/>
          </p:nvPr>
        </p:nvSpPr>
        <p:spPr>
          <a:xfrm>
            <a:off x="461963" y="311150"/>
            <a:ext cx="2078037" cy="1558925"/>
          </a:xfrm>
          <a:solidFill>
            <a:srgbClr val="FFFFFF"/>
          </a:solidFill>
          <a:ln/>
        </p:spPr>
      </p:sp>
      <p:sp>
        <p:nvSpPr>
          <p:cNvPr id="89092" name="Rectangle 3"/>
          <p:cNvSpPr>
            <a:spLocks noGrp="1" noChangeArrowheads="1"/>
          </p:cNvSpPr>
          <p:nvPr>
            <p:ph type="body" idx="1"/>
          </p:nvPr>
        </p:nvSpPr>
        <p:spPr>
          <a:solidFill>
            <a:schemeClr val="accent1"/>
          </a:solidFill>
          <a:ln>
            <a:solidFill>
              <a:schemeClr val="tx1"/>
            </a:solidFill>
          </a:ln>
        </p:spPr>
        <p:txBody>
          <a:bodyPr/>
          <a:lstStyle/>
          <a:p>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bwMode="auto">
          <a:noFill/>
          <a:ln>
            <a:solidFill>
              <a:srgbClr val="000000"/>
            </a:solidFill>
            <a:miter lim="800000"/>
            <a:headEnd/>
            <a:tailEnd/>
          </a:ln>
        </p:spPr>
      </p:sp>
      <p:sp>
        <p:nvSpPr>
          <p:cNvPr id="63491" name="Notizenplatzhalt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de-CH" dirty="0" smtClean="0"/>
          </a:p>
        </p:txBody>
      </p:sp>
      <p:sp>
        <p:nvSpPr>
          <p:cNvPr id="63492"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BBA79BD-DFFA-4EC5-9084-F2B8EE244584}" type="slidenum">
              <a:rPr lang="de-CH"/>
              <a:pPr fontAlgn="base">
                <a:spcBef>
                  <a:spcPct val="0"/>
                </a:spcBef>
                <a:spcAft>
                  <a:spcPct val="0"/>
                </a:spcAft>
              </a:pPr>
              <a:t>2</a:t>
            </a:fld>
            <a:endParaRPr lang="de-CH"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fld id="{2DFD8684-1A94-4764-919B-9008D8CF012B}"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fld id="{2DFD8684-1A94-4764-919B-9008D8CF012B}" type="slidenum">
              <a:rPr lang="de-DE" smtClean="0"/>
              <a:pPr/>
              <a:t>17</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fld id="{2DFD8684-1A94-4764-919B-9008D8CF012B}" type="slidenum">
              <a:rPr lang="de-DE" smtClean="0"/>
              <a:pPr/>
              <a:t>20</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fld id="{2DFD8684-1A94-4764-919B-9008D8CF012B}" type="slidenum">
              <a:rPr lang="de-DE" smtClean="0"/>
              <a:pPr/>
              <a:t>24</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6EC86385-1113-4642-AD69-9499FA29D807}" type="slidenum">
              <a:rPr lang="en-US" smtClean="0">
                <a:latin typeface="Braggadocio"/>
              </a:rPr>
              <a:pPr/>
              <a:t>26</a:t>
            </a:fld>
            <a:endParaRPr lang="en-US" smtClean="0">
              <a:latin typeface="Braggadocio"/>
            </a:endParaRPr>
          </a:p>
        </p:txBody>
      </p:sp>
      <p:sp>
        <p:nvSpPr>
          <p:cNvPr id="76803" name="Rectangle 2"/>
          <p:cNvSpPr>
            <a:spLocks noGrp="1" noRot="1" noChangeAspect="1" noTextEdit="1"/>
          </p:cNvSpPr>
          <p:nvPr>
            <p:ph type="sldImg"/>
          </p:nvPr>
        </p:nvSpPr>
        <p:spPr>
          <a:xfrm>
            <a:off x="461963" y="311150"/>
            <a:ext cx="2078037" cy="1558925"/>
          </a:xfrm>
          <a:ln/>
        </p:spPr>
      </p:sp>
      <p:sp>
        <p:nvSpPr>
          <p:cNvPr id="76804" name="Rectangle 3"/>
          <p:cNvSpPr>
            <a:spLocks noGrp="1"/>
          </p:cNvSpPr>
          <p:nvPr>
            <p:ph type="body" idx="1"/>
          </p:nvPr>
        </p:nvSpPr>
        <p:spPr>
          <a:xfrm>
            <a:off x="300197" y="1974082"/>
            <a:ext cx="2401570" cy="1870487"/>
          </a:xfrm>
          <a:noFill/>
          <a:ln/>
        </p:spPr>
        <p:txBody>
          <a:bodyPr lIns="40993" tIns="20496" rIns="40993" bIns="20496"/>
          <a:lstStyle/>
          <a:p>
            <a:pPr defTabSz="204963"/>
            <a:endParaRPr lang="de-DE"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2B49600-F084-4AF4-9A41-7899DA36CD9C}" type="slidenum">
              <a:rPr lang="en-US" smtClean="0">
                <a:latin typeface="Braggadocio"/>
              </a:rPr>
              <a:pPr/>
              <a:t>27</a:t>
            </a:fld>
            <a:endParaRPr lang="en-US" smtClean="0">
              <a:latin typeface="Braggadocio"/>
            </a:endParaRPr>
          </a:p>
        </p:txBody>
      </p:sp>
      <p:sp>
        <p:nvSpPr>
          <p:cNvPr id="77827" name="Rectangle 2"/>
          <p:cNvSpPr>
            <a:spLocks noGrp="1" noRot="1" noChangeAspect="1" noTextEdit="1"/>
          </p:cNvSpPr>
          <p:nvPr>
            <p:ph type="sldImg"/>
          </p:nvPr>
        </p:nvSpPr>
        <p:spPr>
          <a:xfrm>
            <a:off x="461963" y="311150"/>
            <a:ext cx="2078037" cy="1558925"/>
          </a:xfrm>
          <a:ln/>
        </p:spPr>
      </p:sp>
      <p:sp>
        <p:nvSpPr>
          <p:cNvPr id="77828" name="Rectangle 3"/>
          <p:cNvSpPr>
            <a:spLocks noGrp="1"/>
          </p:cNvSpPr>
          <p:nvPr>
            <p:ph type="body" idx="1"/>
          </p:nvPr>
        </p:nvSpPr>
        <p:spPr>
          <a:noFill/>
          <a:ln/>
        </p:spPr>
        <p:txBody>
          <a:bodyPr lIns="40993" tIns="20496" rIns="40993" bIns="20496">
            <a:normAutofit fontScale="70000" lnSpcReduction="20000"/>
          </a:bodyPr>
          <a:lstStyle/>
          <a:p>
            <a:pPr defTabSz="204963"/>
            <a:r>
              <a:rPr lang="en-US" dirty="0" smtClean="0"/>
              <a:t>Suicidal desire: typically has one or more of these characteristics</a:t>
            </a:r>
          </a:p>
          <a:p>
            <a:pPr defTabSz="204963">
              <a:buFontTx/>
              <a:buAutoNum type="arabicPeriod"/>
            </a:pPr>
            <a:r>
              <a:rPr lang="en-US" dirty="0" smtClean="0"/>
              <a:t>No reasons for living</a:t>
            </a:r>
          </a:p>
          <a:p>
            <a:pPr defTabSz="204963">
              <a:buFontTx/>
              <a:buAutoNum type="arabicPeriod"/>
            </a:pPr>
            <a:r>
              <a:rPr lang="en-US" dirty="0" smtClean="0"/>
              <a:t>A wish to die (or not to live)</a:t>
            </a:r>
          </a:p>
          <a:p>
            <a:pPr defTabSz="204963">
              <a:buFontTx/>
              <a:buAutoNum type="arabicPeriod"/>
            </a:pPr>
            <a:r>
              <a:rPr lang="en-US" dirty="0" smtClean="0"/>
              <a:t>Wish not to carry on</a:t>
            </a:r>
          </a:p>
          <a:p>
            <a:pPr defTabSz="204963">
              <a:buFontTx/>
              <a:buAutoNum type="arabicPeriod"/>
            </a:pPr>
            <a:r>
              <a:rPr lang="en-US" dirty="0" smtClean="0"/>
              <a:t>Passive suicide ideation – not caring if death occurred</a:t>
            </a:r>
          </a:p>
          <a:p>
            <a:pPr defTabSz="204963">
              <a:buFontTx/>
              <a:buAutoNum type="arabicPeriod"/>
            </a:pPr>
            <a:r>
              <a:rPr lang="en-US" dirty="0" smtClean="0"/>
              <a:t>Desire to make an attempt</a:t>
            </a:r>
          </a:p>
          <a:p>
            <a:pPr defTabSz="204963">
              <a:buFontTx/>
              <a:buAutoNum type="arabicPeriod"/>
            </a:pPr>
            <a:endParaRPr lang="en-US" dirty="0" smtClean="0"/>
          </a:p>
          <a:p>
            <a:pPr defTabSz="204963"/>
            <a:r>
              <a:rPr lang="en-US" dirty="0" smtClean="0"/>
              <a:t>Suicidal capability: typically has one or more of these characteristics</a:t>
            </a:r>
          </a:p>
          <a:p>
            <a:pPr defTabSz="204963">
              <a:buFontTx/>
              <a:buAutoNum type="arabicPeriod"/>
            </a:pPr>
            <a:r>
              <a:rPr lang="en-US" dirty="0" smtClean="0"/>
              <a:t>Sense of fearlessness to make an attempt</a:t>
            </a:r>
          </a:p>
          <a:p>
            <a:pPr defTabSz="204963">
              <a:buFontTx/>
              <a:buAutoNum type="arabicPeriod"/>
            </a:pPr>
            <a:r>
              <a:rPr lang="en-US" dirty="0" smtClean="0"/>
              <a:t>Sense of competence to make an attempt</a:t>
            </a:r>
          </a:p>
          <a:p>
            <a:pPr defTabSz="204963">
              <a:buFontTx/>
              <a:buAutoNum type="arabicPeriod"/>
            </a:pPr>
            <a:r>
              <a:rPr lang="en-US" dirty="0" smtClean="0"/>
              <a:t>Availability of means</a:t>
            </a:r>
          </a:p>
          <a:p>
            <a:pPr defTabSz="204963">
              <a:buFontTx/>
              <a:buAutoNum type="arabicPeriod"/>
            </a:pPr>
            <a:r>
              <a:rPr lang="en-US" dirty="0" smtClean="0"/>
              <a:t>Opportunity for the attempt</a:t>
            </a:r>
          </a:p>
          <a:p>
            <a:pPr defTabSz="204963">
              <a:buFontTx/>
              <a:buAutoNum type="arabicPeriod"/>
            </a:pPr>
            <a:r>
              <a:rPr lang="en-US" dirty="0" smtClean="0"/>
              <a:t>Specificity of plan for attempt</a:t>
            </a:r>
          </a:p>
          <a:p>
            <a:pPr defTabSz="204963">
              <a:buFontTx/>
              <a:buAutoNum type="arabicPeriod"/>
            </a:pPr>
            <a:r>
              <a:rPr lang="en-US" dirty="0" smtClean="0"/>
              <a:t>Preparations made for the attempt</a:t>
            </a:r>
          </a:p>
          <a:p>
            <a:pPr defTabSz="204963"/>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6A8CB90E-ED4E-47C0-9A57-B54B8302510B}" type="slidenum">
              <a:rPr lang="en-US" smtClean="0">
                <a:latin typeface="Braggadocio"/>
              </a:rPr>
              <a:pPr/>
              <a:t>28</a:t>
            </a:fld>
            <a:endParaRPr lang="en-US" smtClean="0">
              <a:latin typeface="Braggadocio"/>
            </a:endParaRPr>
          </a:p>
        </p:txBody>
      </p:sp>
      <p:sp>
        <p:nvSpPr>
          <p:cNvPr id="78851" name="Rectangle 2"/>
          <p:cNvSpPr>
            <a:spLocks noGrp="1" noRot="1" noChangeAspect="1" noTextEdit="1"/>
          </p:cNvSpPr>
          <p:nvPr>
            <p:ph type="sldImg"/>
          </p:nvPr>
        </p:nvSpPr>
        <p:spPr>
          <a:xfrm>
            <a:off x="504497" y="311506"/>
            <a:ext cx="1992970" cy="1558257"/>
          </a:xfrm>
          <a:ln/>
        </p:spPr>
      </p:sp>
      <p:sp>
        <p:nvSpPr>
          <p:cNvPr id="78852" name="Rectangle 3"/>
          <p:cNvSpPr>
            <a:spLocks noGrp="1"/>
          </p:cNvSpPr>
          <p:nvPr>
            <p:ph type="body" idx="1"/>
          </p:nvPr>
        </p:nvSpPr>
        <p:spPr>
          <a:xfrm>
            <a:off x="300197" y="1974082"/>
            <a:ext cx="2401570" cy="1870487"/>
          </a:xfrm>
          <a:noFill/>
          <a:ln/>
        </p:spPr>
        <p:txBody>
          <a:bodyPr lIns="40993" tIns="20496" rIns="40993" bIns="20496"/>
          <a:lstStyle/>
          <a:p>
            <a:pPr defTabSz="204963"/>
            <a:endParaRPr 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7" name="Titel 6"/>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CH"/>
          </a:p>
        </p:txBody>
      </p:sp>
      <p:sp>
        <p:nvSpPr>
          <p:cNvPr id="8" name="Datumsplatzhalter 7"/>
          <p:cNvSpPr>
            <a:spLocks noGrp="1"/>
          </p:cNvSpPr>
          <p:nvPr>
            <p:ph type="dt" sz="half" idx="10"/>
          </p:nvPr>
        </p:nvSpPr>
        <p:spPr/>
        <p:txBody>
          <a:bodyPr/>
          <a:lstStyle/>
          <a:p>
            <a:r>
              <a:rPr lang="de-DE" dirty="0" smtClean="0"/>
              <a:t>Copyright</a:t>
            </a:r>
            <a:endParaRPr lang="de-CH" dirty="0"/>
          </a:p>
        </p:txBody>
      </p:sp>
      <p:sp>
        <p:nvSpPr>
          <p:cNvPr id="10" name="Fußzeilenplatzhalter 9"/>
          <p:cNvSpPr>
            <a:spLocks noGrp="1"/>
          </p:cNvSpPr>
          <p:nvPr>
            <p:ph type="ftr" sz="quarter" idx="12"/>
          </p:nvPr>
        </p:nvSpPr>
        <p:spPr/>
        <p:txBody>
          <a:bodyPr/>
          <a:lstStyle/>
          <a:p>
            <a:r>
              <a:rPr lang="de-CH" dirty="0" smtClean="0"/>
              <a:t>Copyright(c) Krisenintervention SPD Kanton St.Gallen</a:t>
            </a:r>
            <a:endParaRPr lang="de-CH"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3429024" cy="500042"/>
          </a:xfrm>
          <a:prstGeom prst="rect">
            <a:avLst/>
          </a:prstGeom>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r>
              <a:rPr lang="de-DE" dirty="0" smtClean="0"/>
              <a:t>Copyright</a:t>
            </a:r>
            <a:endParaRPr lang="de-CH" dirty="0"/>
          </a:p>
        </p:txBody>
      </p:sp>
      <p:sp>
        <p:nvSpPr>
          <p:cNvPr id="5" name="Fußzeilenplatzhalter 4"/>
          <p:cNvSpPr>
            <a:spLocks noGrp="1"/>
          </p:cNvSpPr>
          <p:nvPr>
            <p:ph type="ftr" sz="quarter" idx="11"/>
          </p:nvPr>
        </p:nvSpPr>
        <p:spPr/>
        <p:txBody>
          <a:bodyPr/>
          <a:lstStyle/>
          <a:p>
            <a:r>
              <a:rPr lang="de-CH" dirty="0" smtClean="0"/>
              <a:t>Copyright(c) Krisenintervention SPD Kanton St.Gallen</a:t>
            </a:r>
            <a:endParaRPr lang="de-CH" dirty="0"/>
          </a:p>
        </p:txBody>
      </p:sp>
      <p:sp>
        <p:nvSpPr>
          <p:cNvPr id="6" name="Foliennummernplatzhalter 5"/>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r>
              <a:rPr lang="de-DE" dirty="0" smtClean="0"/>
              <a:t>Copyright</a:t>
            </a:r>
            <a:endParaRPr lang="de-CH" dirty="0"/>
          </a:p>
        </p:txBody>
      </p:sp>
      <p:sp>
        <p:nvSpPr>
          <p:cNvPr id="5" name="Fußzeilenplatzhalter 4"/>
          <p:cNvSpPr>
            <a:spLocks noGrp="1"/>
          </p:cNvSpPr>
          <p:nvPr>
            <p:ph type="ftr" sz="quarter" idx="11"/>
          </p:nvPr>
        </p:nvSpPr>
        <p:spPr/>
        <p:txBody>
          <a:bodyPr/>
          <a:lstStyle/>
          <a:p>
            <a:r>
              <a:rPr lang="de-CH" dirty="0" smtClean="0"/>
              <a:t>Copyright(c) Krisenintervention SPD Kanton St.Gallen</a:t>
            </a:r>
            <a:endParaRPr lang="de-CH" dirty="0"/>
          </a:p>
        </p:txBody>
      </p:sp>
      <p:sp>
        <p:nvSpPr>
          <p:cNvPr id="6" name="Foliennummernplatzhalter 5"/>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0A919DA-B912-4763-9D8A-7B5C4FDB13A2}" type="datetime1">
              <a:rPr lang="de-DE" smtClean="0">
                <a:solidFill>
                  <a:prstClr val="black">
                    <a:tint val="75000"/>
                  </a:prstClr>
                </a:solidFill>
              </a:rPr>
              <a:pPr/>
              <a:t>22.05.12</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E723225-4950-431E-8EF7-7F441E817EDF}" type="datetime1">
              <a:rPr lang="de-DE" smtClean="0">
                <a:solidFill>
                  <a:prstClr val="black">
                    <a:tint val="75000"/>
                  </a:prstClr>
                </a:solidFill>
              </a:rPr>
              <a:pPr/>
              <a:t>22.05.12</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5264E708-BF94-4841-AD98-034526A84E01}" type="datetime1">
              <a:rPr lang="de-DE" smtClean="0">
                <a:solidFill>
                  <a:prstClr val="black">
                    <a:tint val="75000"/>
                  </a:prstClr>
                </a:solidFill>
              </a:rPr>
              <a:pPr/>
              <a:t>22.05.12</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6389AD6-3743-489E-8702-CE7607340A63}" type="datetime1">
              <a:rPr lang="de-DE" smtClean="0">
                <a:solidFill>
                  <a:prstClr val="black">
                    <a:tint val="75000"/>
                  </a:prstClr>
                </a:solidFill>
              </a:rPr>
              <a:pPr/>
              <a:t>22.05.12</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4D7C27E-3736-4256-B321-23AC2ED2B442}" type="datetime1">
              <a:rPr lang="de-DE" smtClean="0">
                <a:solidFill>
                  <a:prstClr val="black">
                    <a:tint val="75000"/>
                  </a:prstClr>
                </a:solidFill>
              </a:rPr>
              <a:pPr/>
              <a:t>22.05.12</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07393B38-7946-4C7F-AB2B-ADE8E7A83618}" type="datetime1">
              <a:rPr lang="de-DE" smtClean="0">
                <a:solidFill>
                  <a:prstClr val="black">
                    <a:tint val="75000"/>
                  </a:prstClr>
                </a:solidFill>
              </a:rPr>
              <a:pPr/>
              <a:t>22.05.12</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9AE77D2-ED56-437C-81BD-734860A0A4FE}" type="datetime1">
              <a:rPr lang="de-DE" smtClean="0">
                <a:solidFill>
                  <a:prstClr val="black">
                    <a:tint val="75000"/>
                  </a:prstClr>
                </a:solidFill>
              </a:rPr>
              <a:pPr/>
              <a:t>22.05.12</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F40E8153-8F6B-4036-A994-990BAA05DF03}" type="datetime1">
              <a:rPr lang="de-DE" smtClean="0">
                <a:solidFill>
                  <a:prstClr val="black">
                    <a:tint val="75000"/>
                  </a:prstClr>
                </a:solidFill>
              </a:rPr>
              <a:pPr/>
              <a:t>22.05.12</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8" name="Titel 7"/>
          <p:cNvSpPr>
            <a:spLocks noGrp="1"/>
          </p:cNvSpPr>
          <p:nvPr>
            <p:ph type="title"/>
          </p:nvPr>
        </p:nvSpPr>
        <p:spPr>
          <a:xfrm>
            <a:off x="457200" y="274638"/>
            <a:ext cx="8229600" cy="1143000"/>
          </a:xfrm>
          <a:prstGeom prst="rect">
            <a:avLst/>
          </a:prstGeom>
        </p:spPr>
        <p:txBody>
          <a:bodyPr/>
          <a:lstStyle/>
          <a:p>
            <a:r>
              <a:rPr lang="de-DE" dirty="0" smtClean="0"/>
              <a:t>Titelmasterformat durch Klicken bearbeiten</a:t>
            </a:r>
            <a:endParaRPr lang="de-CH" dirty="0"/>
          </a:p>
        </p:txBody>
      </p:sp>
      <p:sp>
        <p:nvSpPr>
          <p:cNvPr id="9" name="Datumsplatzhalter 8"/>
          <p:cNvSpPr>
            <a:spLocks noGrp="1"/>
          </p:cNvSpPr>
          <p:nvPr>
            <p:ph type="dt" sz="half" idx="10"/>
          </p:nvPr>
        </p:nvSpPr>
        <p:spPr/>
        <p:txBody>
          <a:bodyPr/>
          <a:lstStyle/>
          <a:p>
            <a:endParaRPr lang="de-CH" dirty="0" smtClean="0">
              <a:latin typeface="Frutiger LT 57 Cn" pitchFamily="34" charset="0"/>
            </a:endParaRPr>
          </a:p>
          <a:p>
            <a:endParaRPr lang="de-CH" dirty="0" smtClean="0">
              <a:latin typeface="Frutiger LT 57 Cn" pitchFamily="34" charset="0"/>
            </a:endParaRPr>
          </a:p>
          <a:p>
            <a:r>
              <a:rPr lang="de-CH" dirty="0" smtClean="0">
                <a:latin typeface="Frutiger LT 57 Cn" pitchFamily="34" charset="0"/>
              </a:rPr>
              <a:t>copyright©2011</a:t>
            </a:r>
            <a:endParaRPr lang="de-CH" dirty="0"/>
          </a:p>
        </p:txBody>
      </p:sp>
      <p:sp>
        <p:nvSpPr>
          <p:cNvPr id="10" name="Fußzeilenplatzhalter 9"/>
          <p:cNvSpPr>
            <a:spLocks noGrp="1"/>
          </p:cNvSpPr>
          <p:nvPr>
            <p:ph type="ftr" sz="quarter" idx="11"/>
          </p:nvPr>
        </p:nvSpPr>
        <p:spPr/>
        <p:txBody>
          <a:bodyPr/>
          <a:lstStyle/>
          <a:p>
            <a:endParaRPr lang="de-CH" dirty="0"/>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6846F90B-9889-406C-8B4C-D2E5C6C5DEDF}" type="datetime1">
              <a:rPr lang="de-DE" smtClean="0">
                <a:solidFill>
                  <a:prstClr val="black">
                    <a:tint val="75000"/>
                  </a:prstClr>
                </a:solidFill>
              </a:rPr>
              <a:pPr/>
              <a:t>22.05.12</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D13AE20-5C03-45F7-8E25-28999CE22076}" type="datetime1">
              <a:rPr lang="de-DE" smtClean="0">
                <a:solidFill>
                  <a:prstClr val="black">
                    <a:tint val="75000"/>
                  </a:prstClr>
                </a:solidFill>
              </a:rPr>
              <a:pPr/>
              <a:t>22.05.12</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4551915-AAE3-4F5C-B529-1E14381CC5A2}" type="datetime1">
              <a:rPr lang="de-DE" smtClean="0">
                <a:solidFill>
                  <a:prstClr val="black">
                    <a:tint val="75000"/>
                  </a:prstClr>
                </a:solidFill>
              </a:rPr>
              <a:pPr/>
              <a:t>22.05.12</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‹Nr.›</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4F9385D7-2678-47C7-9723-619B81037CE7}" type="slidenum">
              <a:rPr lang="de-DE">
                <a:solidFill>
                  <a:prstClr val="black">
                    <a:tint val="75000"/>
                  </a:prstClr>
                </a:solidFill>
              </a:rPr>
              <a:pPr/>
              <a:t>‹Nr.›</a:t>
            </a:fld>
            <a:endParaRPr lang="de-DE">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r>
              <a:rPr lang="de-DE" dirty="0" smtClean="0"/>
              <a:t>Copyright</a:t>
            </a:r>
            <a:endParaRPr lang="de-CH" dirty="0"/>
          </a:p>
        </p:txBody>
      </p:sp>
      <p:sp>
        <p:nvSpPr>
          <p:cNvPr id="5" name="Fußzeilenplatzhalter 4"/>
          <p:cNvSpPr>
            <a:spLocks noGrp="1"/>
          </p:cNvSpPr>
          <p:nvPr>
            <p:ph type="ftr" sz="quarter" idx="11"/>
          </p:nvPr>
        </p:nvSpPr>
        <p:spPr/>
        <p:txBody>
          <a:bodyPr/>
          <a:lstStyle/>
          <a:p>
            <a:r>
              <a:rPr lang="de-CH" dirty="0" smtClean="0"/>
              <a:t>Copyright(c) Krisenintervention SPD Kanton St.Gallen</a:t>
            </a:r>
            <a:endParaRPr lang="de-CH" dirty="0"/>
          </a:p>
        </p:txBody>
      </p:sp>
      <p:sp>
        <p:nvSpPr>
          <p:cNvPr id="6" name="Foliennummernplatzhalter 5"/>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3429024" cy="500042"/>
          </a:xfrm>
          <a:prstGeom prst="rect">
            <a:avLst/>
          </a:prstGeom>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r>
              <a:rPr lang="de-DE" dirty="0" smtClean="0"/>
              <a:t>Copyright</a:t>
            </a:r>
            <a:endParaRPr lang="de-CH" dirty="0"/>
          </a:p>
        </p:txBody>
      </p:sp>
      <p:sp>
        <p:nvSpPr>
          <p:cNvPr id="6" name="Fußzeilenplatzhalter 5"/>
          <p:cNvSpPr>
            <a:spLocks noGrp="1"/>
          </p:cNvSpPr>
          <p:nvPr>
            <p:ph type="ftr" sz="quarter" idx="11"/>
          </p:nvPr>
        </p:nvSpPr>
        <p:spPr/>
        <p:txBody>
          <a:bodyPr/>
          <a:lstStyle/>
          <a:p>
            <a:r>
              <a:rPr lang="de-CH" dirty="0" smtClean="0"/>
              <a:t>Copyright(c) Krisenintervention SPD Kanton St.Gallen</a:t>
            </a:r>
            <a:endParaRPr lang="de-CH" dirty="0"/>
          </a:p>
        </p:txBody>
      </p:sp>
      <p:sp>
        <p:nvSpPr>
          <p:cNvPr id="7" name="Foliennummernplatzhalter 6"/>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3429024" cy="500042"/>
          </a:xfrm>
          <a:prstGeom prst="rect">
            <a:avLst/>
          </a:prstGeom>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r>
              <a:rPr lang="de-DE" dirty="0" smtClean="0"/>
              <a:t>Copyright</a:t>
            </a:r>
            <a:endParaRPr lang="de-CH" dirty="0"/>
          </a:p>
        </p:txBody>
      </p:sp>
      <p:sp>
        <p:nvSpPr>
          <p:cNvPr id="8" name="Fußzeilenplatzhalter 7"/>
          <p:cNvSpPr>
            <a:spLocks noGrp="1"/>
          </p:cNvSpPr>
          <p:nvPr>
            <p:ph type="ftr" sz="quarter" idx="11"/>
          </p:nvPr>
        </p:nvSpPr>
        <p:spPr/>
        <p:txBody>
          <a:bodyPr/>
          <a:lstStyle/>
          <a:p>
            <a:r>
              <a:rPr lang="de-CH" dirty="0" smtClean="0"/>
              <a:t>Copyright(c) Krisenintervention SPD Kanton St.Gallen</a:t>
            </a:r>
            <a:endParaRPr lang="de-CH" dirty="0"/>
          </a:p>
        </p:txBody>
      </p:sp>
      <p:sp>
        <p:nvSpPr>
          <p:cNvPr id="9" name="Foliennummernplatzhalter 8"/>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3429024" cy="500042"/>
          </a:xfrm>
          <a:prstGeom prst="rect">
            <a:avLst/>
          </a:prstGeom>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r>
              <a:rPr lang="de-DE" dirty="0" smtClean="0"/>
              <a:t>Copyright</a:t>
            </a:r>
            <a:endParaRPr lang="de-CH" dirty="0"/>
          </a:p>
        </p:txBody>
      </p:sp>
      <p:sp>
        <p:nvSpPr>
          <p:cNvPr id="4" name="Fußzeilenplatzhalter 3"/>
          <p:cNvSpPr>
            <a:spLocks noGrp="1"/>
          </p:cNvSpPr>
          <p:nvPr>
            <p:ph type="ftr" sz="quarter" idx="11"/>
          </p:nvPr>
        </p:nvSpPr>
        <p:spPr/>
        <p:txBody>
          <a:bodyPr/>
          <a:lstStyle/>
          <a:p>
            <a:r>
              <a:rPr lang="de-CH" dirty="0" smtClean="0"/>
              <a:t>Copyright(c) Krisenintervention SPD Kanton St.Gallen</a:t>
            </a:r>
            <a:endParaRPr lang="de-CH" dirty="0"/>
          </a:p>
        </p:txBody>
      </p:sp>
      <p:sp>
        <p:nvSpPr>
          <p:cNvPr id="5" name="Foliennummernplatzhalter 4"/>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smtClean="0"/>
              <a:t>Copyright</a:t>
            </a:r>
            <a:endParaRPr lang="de-CH" dirty="0"/>
          </a:p>
        </p:txBody>
      </p:sp>
      <p:sp>
        <p:nvSpPr>
          <p:cNvPr id="3" name="Fußzeilenplatzhalter 2"/>
          <p:cNvSpPr>
            <a:spLocks noGrp="1"/>
          </p:cNvSpPr>
          <p:nvPr>
            <p:ph type="ftr" sz="quarter" idx="11"/>
          </p:nvPr>
        </p:nvSpPr>
        <p:spPr/>
        <p:txBody>
          <a:bodyPr/>
          <a:lstStyle/>
          <a:p>
            <a:r>
              <a:rPr lang="de-CH" dirty="0" smtClean="0"/>
              <a:t>Copyright(c) Krisenintervention SPD Kanton St.Gallen</a:t>
            </a:r>
            <a:endParaRPr lang="de-CH"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dirty="0" smtClean="0"/>
              <a:t>Copyright</a:t>
            </a:r>
            <a:endParaRPr lang="de-CH" dirty="0"/>
          </a:p>
        </p:txBody>
      </p:sp>
      <p:sp>
        <p:nvSpPr>
          <p:cNvPr id="6" name="Fußzeilenplatzhalter 5"/>
          <p:cNvSpPr>
            <a:spLocks noGrp="1"/>
          </p:cNvSpPr>
          <p:nvPr>
            <p:ph type="ftr" sz="quarter" idx="11"/>
          </p:nvPr>
        </p:nvSpPr>
        <p:spPr/>
        <p:txBody>
          <a:bodyPr/>
          <a:lstStyle/>
          <a:p>
            <a:r>
              <a:rPr lang="de-CH" dirty="0" smtClean="0"/>
              <a:t>Copyright(c) Krisenintervention SPD Kanton St.Gallen</a:t>
            </a:r>
            <a:endParaRPr lang="de-CH" dirty="0"/>
          </a:p>
        </p:txBody>
      </p:sp>
      <p:sp>
        <p:nvSpPr>
          <p:cNvPr id="7" name="Foliennummernplatzhalter 6"/>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smtClean="0"/>
              <a:t>Bild durch Klicken auf Symbol hinzufügen</a:t>
            </a:r>
            <a:endParaRPr lang="de-CH"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dirty="0" smtClean="0"/>
              <a:t>Copyright</a:t>
            </a:r>
            <a:endParaRPr lang="de-CH" dirty="0"/>
          </a:p>
        </p:txBody>
      </p:sp>
      <p:sp>
        <p:nvSpPr>
          <p:cNvPr id="6" name="Fußzeilenplatzhalter 5"/>
          <p:cNvSpPr>
            <a:spLocks noGrp="1"/>
          </p:cNvSpPr>
          <p:nvPr>
            <p:ph type="ftr" sz="quarter" idx="11"/>
          </p:nvPr>
        </p:nvSpPr>
        <p:spPr/>
        <p:txBody>
          <a:bodyPr/>
          <a:lstStyle/>
          <a:p>
            <a:r>
              <a:rPr lang="de-CH" dirty="0" smtClean="0"/>
              <a:t>Copyright(c) Krisenintervention SPD Kanton St.Gallen</a:t>
            </a:r>
            <a:endParaRPr lang="de-CH" dirty="0"/>
          </a:p>
        </p:txBody>
      </p:sp>
      <p:sp>
        <p:nvSpPr>
          <p:cNvPr id="7" name="Foliennummernplatzhalter 6"/>
          <p:cNvSpPr>
            <a:spLocks noGrp="1"/>
          </p:cNvSpPr>
          <p:nvPr>
            <p:ph type="sldNum" sz="quarter" idx="12"/>
          </p:nvPr>
        </p:nvSpPr>
        <p:spPr>
          <a:xfrm>
            <a:off x="6444208" y="6376243"/>
            <a:ext cx="2133600" cy="365125"/>
          </a:xfrm>
          <a:prstGeom prst="rect">
            <a:avLst/>
          </a:prstGeom>
        </p:spPr>
        <p:txBody>
          <a:bodyPr/>
          <a:lstStyle/>
          <a:p>
            <a:fld id="{4A412BCC-9E6F-4B8A-965F-04A573D96F1E}" type="slidenum">
              <a:rPr lang="de-CH" smtClean="0"/>
              <a:pPr/>
              <a:t>‹Nr.›</a:t>
            </a:fld>
            <a:endParaRPr lang="de-CH"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de-CH" dirty="0" smtClean="0">
              <a:latin typeface="Frutiger LT 57 Cn" pitchFamily="34" charset="0"/>
            </a:endParaRPr>
          </a:p>
          <a:p>
            <a:endParaRPr lang="de-CH" dirty="0" smtClean="0">
              <a:latin typeface="Frutiger LT 57 Cn" pitchFamily="34" charset="0"/>
            </a:endParaRPr>
          </a:p>
          <a:p>
            <a:r>
              <a:rPr lang="de-CH" dirty="0" smtClean="0">
                <a:latin typeface="Frutiger LT 57 Cn" pitchFamily="34" charset="0"/>
              </a:rPr>
              <a:t>copyright©2011</a:t>
            </a:r>
            <a:endParaRPr lang="de-CH"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dirty="0" smtClean="0"/>
              <a:t>Copyright(c) Krisenintervention SPD Kanton St.Gallen</a:t>
            </a:r>
            <a:endParaRPr lang="de-CH" dirty="0"/>
          </a:p>
        </p:txBody>
      </p:sp>
      <p:pic>
        <p:nvPicPr>
          <p:cNvPr id="7" name="Picture 297" descr="Logo"/>
          <p:cNvPicPr preferRelativeResize="0">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428596" y="142852"/>
            <a:ext cx="500066" cy="490523"/>
          </a:xfrm>
          <a:prstGeom prst="rect">
            <a:avLst/>
          </a:prstGeom>
          <a:noFill/>
          <a:ln w="9525">
            <a:noFill/>
            <a:miter lim="800000"/>
            <a:headEnd/>
            <a:tailEnd/>
          </a:ln>
        </p:spPr>
      </p:pic>
      <p:cxnSp>
        <p:nvCxnSpPr>
          <p:cNvPr id="13" name="Gerade Verbindung 12"/>
          <p:cNvCxnSpPr/>
          <p:nvPr/>
        </p:nvCxnSpPr>
        <p:spPr>
          <a:xfrm>
            <a:off x="428596" y="714356"/>
            <a:ext cx="8429684" cy="1588"/>
          </a:xfrm>
          <a:prstGeom prst="line">
            <a:avLst/>
          </a:prstGeom>
          <a:ln w="3175">
            <a:solidFill>
              <a:srgbClr val="111111">
                <a:alpha val="68000"/>
              </a:srgbClr>
            </a:solidFill>
            <a:miter lim="800000"/>
            <a:headEnd w="lg" len="lg"/>
            <a:tailEnd w="med" len="sm"/>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1071538" y="214290"/>
            <a:ext cx="7820942" cy="461665"/>
          </a:xfrm>
          <a:prstGeom prst="rect">
            <a:avLst/>
          </a:prstGeom>
          <a:noFill/>
        </p:spPr>
        <p:txBody>
          <a:bodyPr wrap="square" rtlCol="0">
            <a:spAutoFit/>
          </a:bodyPr>
          <a:lstStyle/>
          <a:p>
            <a:pPr fontAlgn="auto">
              <a:spcBef>
                <a:spcPts val="0"/>
              </a:spcBef>
              <a:spcAft>
                <a:spcPts val="0"/>
              </a:spcAft>
              <a:defRPr/>
            </a:pPr>
            <a:r>
              <a:rPr lang="de-CH" sz="1200" dirty="0" smtClean="0">
                <a:latin typeface="Frutiger LT 57 Cn" pitchFamily="34" charset="0"/>
                <a:cs typeface="+mn-cs"/>
              </a:rPr>
              <a:t>Schulpsychologischer Dienst des Kantons St.Gallen</a:t>
            </a:r>
          </a:p>
          <a:p>
            <a:pPr fontAlgn="auto">
              <a:spcBef>
                <a:spcPts val="0"/>
              </a:spcBef>
              <a:spcAft>
                <a:spcPts val="0"/>
              </a:spcAft>
              <a:tabLst>
                <a:tab pos="6819900" algn="l"/>
              </a:tabLst>
              <a:defRPr/>
            </a:pPr>
            <a:r>
              <a:rPr lang="de-CH" sz="1200" dirty="0" smtClean="0">
                <a:latin typeface="Frutiger LT 57 Cn" pitchFamily="34" charset="0"/>
                <a:cs typeface="+mn-cs"/>
              </a:rPr>
              <a:t>Krisenintervention	</a:t>
            </a:r>
            <a:endParaRPr lang="de-CH" sz="900" dirty="0">
              <a:latin typeface="Frutiger LT 57 Cn" pitchFamily="34" charset="0"/>
              <a:cs typeface="+mn-cs"/>
            </a:endParaRPr>
          </a:p>
        </p:txBody>
      </p:sp>
      <p:sp>
        <p:nvSpPr>
          <p:cNvPr id="8" name="Textfeld 7"/>
          <p:cNvSpPr txBox="1"/>
          <p:nvPr userDrawn="1"/>
        </p:nvSpPr>
        <p:spPr>
          <a:xfrm>
            <a:off x="8100392" y="260648"/>
            <a:ext cx="720080" cy="400110"/>
          </a:xfrm>
          <a:prstGeom prst="rect">
            <a:avLst/>
          </a:prstGeom>
          <a:noFill/>
        </p:spPr>
        <p:txBody>
          <a:bodyPr wrap="square" rtlCol="0">
            <a:spAutoFit/>
          </a:bodyPr>
          <a:lstStyle/>
          <a:p>
            <a:fld id="{8660555E-E312-42CE-95DE-104B65BEC2A4}" type="slidenum">
              <a:rPr lang="de-CH" sz="2000" smtClean="0">
                <a:solidFill>
                  <a:schemeClr val="tx1"/>
                </a:solidFill>
              </a:rPr>
              <a:pPr/>
              <a:t>‹Nr.›</a:t>
            </a:fld>
            <a:endParaRPr lang="de-CH" sz="200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spcBef>
          <a:spcPct val="0"/>
        </a:spcBef>
        <a:buNone/>
        <a:defRPr sz="1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AA4BA-2EEA-4F8A-851E-75A295EB13BD}" type="datetime1">
              <a:rPr lang="de-DE" smtClean="0">
                <a:solidFill>
                  <a:prstClr val="black">
                    <a:tint val="75000"/>
                  </a:prstClr>
                </a:solidFill>
                <a:cs typeface="Arial" pitchFamily="34" charset="0"/>
              </a:rPr>
              <a:pPr/>
              <a:t>22.05.12</a:t>
            </a:fld>
            <a:endParaRPr lang="de-DE" smtClean="0">
              <a:solidFill>
                <a:prstClr val="black">
                  <a:tint val="75000"/>
                </a:prstClr>
              </a:solidFill>
              <a:cs typeface="Arial" pitchFamily="34" charset="0"/>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cs typeface="Arial" pitchFamily="34" charset="0"/>
              </a:rPr>
              <a:t>‹Nr.›</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385D7-2678-47C7-9723-619B81037CE7}" type="slidenum">
              <a:rPr lang="de-DE" smtClean="0">
                <a:solidFill>
                  <a:prstClr val="black">
                    <a:tint val="75000"/>
                  </a:prstClr>
                </a:solidFill>
                <a:cs typeface="Arial" pitchFamily="34" charset="0"/>
              </a:rPr>
              <a:pPr/>
              <a:t>‹Nr.›</a:t>
            </a:fld>
            <a:endParaRPr lang="de-DE" smtClean="0">
              <a:solidFill>
                <a:prstClr val="black">
                  <a:tint val="75000"/>
                </a:prstClr>
              </a:solidFill>
              <a:cs typeface="Arial"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jpeg"/><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611560" y="4941168"/>
            <a:ext cx="4824536" cy="1107996"/>
          </a:xfrm>
          <a:prstGeom prst="rect">
            <a:avLst/>
          </a:prstGeom>
          <a:noFill/>
        </p:spPr>
        <p:txBody>
          <a:bodyPr wrap="square" rtlCol="0">
            <a:spAutoFit/>
          </a:bodyPr>
          <a:lstStyle/>
          <a:p>
            <a:r>
              <a:rPr lang="de-CH" sz="2200" b="1" dirty="0" smtClean="0"/>
              <a:t>21. Mai 2012</a:t>
            </a:r>
          </a:p>
          <a:p>
            <a:r>
              <a:rPr lang="de-CH" sz="2200" b="1" dirty="0" smtClean="0"/>
              <a:t>Universität Zürich und ETH Zürich</a:t>
            </a:r>
          </a:p>
          <a:p>
            <a:r>
              <a:rPr lang="de-CH" sz="2200" b="1" dirty="0" smtClean="0"/>
              <a:t>Psychologische Beratungsstelle</a:t>
            </a:r>
          </a:p>
        </p:txBody>
      </p:sp>
      <p:sp>
        <p:nvSpPr>
          <p:cNvPr id="7" name="Textfeld 6"/>
          <p:cNvSpPr txBox="1"/>
          <p:nvPr/>
        </p:nvSpPr>
        <p:spPr>
          <a:xfrm>
            <a:off x="5148064" y="6093296"/>
            <a:ext cx="5286412" cy="461665"/>
          </a:xfrm>
          <a:prstGeom prst="rect">
            <a:avLst/>
          </a:prstGeom>
          <a:noFill/>
        </p:spPr>
        <p:txBody>
          <a:bodyPr wrap="square" rtlCol="0">
            <a:spAutoFit/>
          </a:bodyPr>
          <a:lstStyle/>
          <a:p>
            <a:r>
              <a:rPr lang="de-CH" sz="2000" b="1" dirty="0" smtClean="0"/>
              <a:t>Dr. Hermann Blöchlinger </a:t>
            </a:r>
            <a:r>
              <a:rPr lang="de-CH" sz="2400" b="1" dirty="0" smtClean="0"/>
              <a:t>	</a:t>
            </a:r>
            <a:endParaRPr lang="de-CH" sz="2400" b="1" dirty="0"/>
          </a:p>
        </p:txBody>
      </p:sp>
      <p:sp>
        <p:nvSpPr>
          <p:cNvPr id="6" name="Titel 5"/>
          <p:cNvSpPr>
            <a:spLocks noGrp="1"/>
          </p:cNvSpPr>
          <p:nvPr>
            <p:ph type="ctrTitle"/>
          </p:nvPr>
        </p:nvSpPr>
        <p:spPr>
          <a:xfrm>
            <a:off x="1619672" y="1124744"/>
            <a:ext cx="7056784" cy="3312368"/>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de-CH" sz="5400" b="1" cap="all" dirty="0" err="1"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praxis</a:t>
            </a:r>
            <a: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der </a:t>
            </a:r>
            <a:b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de-CH" sz="5400" b="1" cap="all" dirty="0" err="1"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krisenintervention</a:t>
            </a:r>
            <a: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de-CH" sz="54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de-CH" sz="5400" b="1" cap="all" dirty="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Textfeld 7"/>
          <p:cNvSpPr txBox="1"/>
          <p:nvPr/>
        </p:nvSpPr>
        <p:spPr>
          <a:xfrm>
            <a:off x="7884368" y="260648"/>
            <a:ext cx="792088" cy="369332"/>
          </a:xfrm>
          <a:prstGeom prst="rect">
            <a:avLst/>
          </a:prstGeom>
          <a:solidFill>
            <a:schemeClr val="bg1"/>
          </a:solidFill>
        </p:spPr>
        <p:txBody>
          <a:bodyPr wrap="square" rtlCol="0">
            <a:spAutoFit/>
          </a:bodyPr>
          <a:lstStyle/>
          <a:p>
            <a:endParaRPr lang="de-CH"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krisenarbeit</a:t>
            </a:r>
          </a:p>
        </p:txBody>
      </p:sp>
      <p:sp>
        <p:nvSpPr>
          <p:cNvPr id="20" name="Textfeld 19"/>
          <p:cNvSpPr txBox="1"/>
          <p:nvPr/>
        </p:nvSpPr>
        <p:spPr>
          <a:xfrm>
            <a:off x="494321" y="1872570"/>
            <a:ext cx="4320480" cy="461665"/>
          </a:xfrm>
          <a:prstGeom prst="rect">
            <a:avLst/>
          </a:prstGeom>
          <a:noFill/>
        </p:spPr>
        <p:txBody>
          <a:bodyPr wrap="square" rtlCol="0">
            <a:spAutoFit/>
          </a:bodyPr>
          <a:lstStyle/>
          <a:p>
            <a:r>
              <a:rPr lang="de-CH" sz="2400" b="1" dirty="0" smtClean="0"/>
              <a:t>Krisen sind unberechenbar</a:t>
            </a:r>
            <a:endParaRPr lang="de-CH" sz="2400" b="1" dirty="0"/>
          </a:p>
        </p:txBody>
      </p:sp>
      <p:grpSp>
        <p:nvGrpSpPr>
          <p:cNvPr id="2" name="Gruppieren 22"/>
          <p:cNvGrpSpPr/>
          <p:nvPr/>
        </p:nvGrpSpPr>
        <p:grpSpPr>
          <a:xfrm>
            <a:off x="477069" y="2359496"/>
            <a:ext cx="8442188" cy="4233664"/>
            <a:chOff x="2331126" y="2003648"/>
            <a:chExt cx="6561354" cy="4233664"/>
          </a:xfrm>
        </p:grpSpPr>
        <p:sp>
          <p:nvSpPr>
            <p:cNvPr id="24" name="Inhaltsplatzhalter 2"/>
            <p:cNvSpPr txBox="1">
              <a:spLocks/>
            </p:cNvSpPr>
            <p:nvPr/>
          </p:nvSpPr>
          <p:spPr>
            <a:xfrm>
              <a:off x="2331126" y="2003648"/>
              <a:ext cx="6561354" cy="4233664"/>
            </a:xfrm>
            <a:prstGeom prst="rect">
              <a:avLst/>
            </a:prstGeom>
          </p:spPr>
          <p:txBody>
            <a:bodyPr vert="horz" lIns="91440" tIns="45720" rIns="91440" bIns="45720" rtlCol="0">
              <a:normAutofit/>
            </a:bodyPr>
            <a:lstStyle/>
            <a:p>
              <a:pPr marL="3175" lvl="1">
                <a:spcBef>
                  <a:spcPct val="20000"/>
                </a:spcBef>
                <a:tabLst>
                  <a:tab pos="534988" algn="l"/>
                  <a:tab pos="2597150" algn="l"/>
                </a:tabLst>
                <a:defRPr/>
              </a:pPr>
              <a:r>
                <a:rPr lang="de-CH" sz="2200" dirty="0" smtClean="0"/>
                <a:t>	</a:t>
              </a:r>
              <a:r>
                <a:rPr lang="de-CH" sz="2400" dirty="0" smtClean="0"/>
                <a:t>zu Beginn kann oft nur „Schlimmeres“ verhindert werden</a:t>
              </a:r>
            </a:p>
            <a:p>
              <a:pPr marL="3175" lvl="1">
                <a:spcBef>
                  <a:spcPct val="20000"/>
                </a:spcBef>
                <a:tabLst>
                  <a:tab pos="534988" algn="l"/>
                  <a:tab pos="2597150" algn="l"/>
                </a:tabLst>
                <a:defRPr/>
              </a:pPr>
              <a:r>
                <a:rPr kumimoji="0" lang="de-CH" sz="2400" b="0" i="0" u="none" strike="noStrike" kern="1200" cap="none" spc="0" normalizeH="0" baseline="0" noProof="0" dirty="0" smtClean="0">
                  <a:ln>
                    <a:noFill/>
                  </a:ln>
                  <a:solidFill>
                    <a:schemeClr val="tx1"/>
                  </a:solidFill>
                  <a:effectLst/>
                  <a:uLnTx/>
                  <a:uFillTx/>
                  <a:latin typeface="+mn-lt"/>
                  <a:ea typeface="+mn-ea"/>
                  <a:cs typeface="+mn-cs"/>
                </a:rPr>
                <a:t>	teilweise kommt es zu</a:t>
              </a:r>
              <a:r>
                <a:rPr kumimoji="0" lang="de-CH" sz="2400" b="0" i="0" u="none" strike="noStrike" kern="1200" cap="none" spc="0" normalizeH="0" noProof="0" dirty="0" smtClean="0">
                  <a:ln>
                    <a:noFill/>
                  </a:ln>
                  <a:solidFill>
                    <a:schemeClr val="tx1"/>
                  </a:solidFill>
                  <a:effectLst/>
                  <a:uLnTx/>
                  <a:uFillTx/>
                  <a:latin typeface="+mn-lt"/>
                  <a:ea typeface="+mn-ea"/>
                  <a:cs typeface="+mn-cs"/>
                </a:rPr>
                <a:t> einer </a:t>
              </a:r>
              <a:r>
                <a:rPr lang="de-CH" sz="2400" dirty="0" smtClean="0"/>
                <a:t>„</a:t>
              </a:r>
              <a:r>
                <a:rPr kumimoji="0" lang="de-CH" sz="2400" b="0" i="0" u="none" strike="noStrike" kern="1200" cap="none" spc="0" normalizeH="0" noProof="0" dirty="0" smtClean="0">
                  <a:ln>
                    <a:noFill/>
                  </a:ln>
                  <a:solidFill>
                    <a:schemeClr val="tx1"/>
                  </a:solidFill>
                  <a:effectLst/>
                  <a:uLnTx/>
                  <a:uFillTx/>
                  <a:latin typeface="+mn-lt"/>
                  <a:ea typeface="+mn-ea"/>
                  <a:cs typeface="+mn-cs"/>
                </a:rPr>
                <a:t>Erstverschlimmerung</a:t>
              </a:r>
              <a:r>
                <a:rPr lang="de-CH" sz="2400" dirty="0" smtClean="0"/>
                <a:t>“</a:t>
              </a:r>
            </a:p>
            <a:p>
              <a:pPr marL="3175" lvl="1">
                <a:spcBef>
                  <a:spcPct val="20000"/>
                </a:spcBef>
                <a:tabLst>
                  <a:tab pos="534988" algn="l"/>
                  <a:tab pos="2597150" algn="l"/>
                </a:tabLst>
                <a:defRPr/>
              </a:pPr>
              <a:r>
                <a:rPr kumimoji="0" lang="de-CH" sz="2400" b="0" i="0" u="none" strike="noStrike" kern="1200" cap="none" spc="0" normalizeH="0" baseline="0" noProof="0" dirty="0" smtClean="0">
                  <a:ln>
                    <a:noFill/>
                  </a:ln>
                  <a:solidFill>
                    <a:schemeClr val="tx1"/>
                  </a:solidFill>
                  <a:effectLst/>
                  <a:uLnTx/>
                  <a:uFillTx/>
                  <a:latin typeface="+mn-lt"/>
                  <a:ea typeface="+mn-ea"/>
                  <a:cs typeface="+mn-cs"/>
                </a:rPr>
                <a:t>	</a:t>
              </a:r>
              <a:r>
                <a:rPr lang="de-CH" sz="2400" dirty="0" smtClean="0"/>
                <a:t>„Nebenschauplätze“ treten auf </a:t>
              </a:r>
              <a:r>
                <a:rPr lang="de-CH" sz="2000" b="1" dirty="0" smtClean="0">
                  <a:sym typeface="Wingdings"/>
                </a:rPr>
                <a:t></a:t>
              </a:r>
              <a:r>
                <a:rPr lang="de-CH" sz="2400" dirty="0" smtClean="0">
                  <a:sym typeface="Wingdings"/>
                </a:rPr>
                <a:t> Hinweis auf weitere 	Krisenherde</a:t>
              </a:r>
              <a:endParaRPr lang="de-CH" sz="2400" dirty="0" smtClean="0"/>
            </a:p>
            <a:p>
              <a:pPr marL="3175" lvl="1">
                <a:spcBef>
                  <a:spcPct val="20000"/>
                </a:spcBef>
                <a:tabLst>
                  <a:tab pos="534988" algn="l"/>
                  <a:tab pos="2597150" algn="l"/>
                </a:tabLst>
                <a:defRPr/>
              </a:pPr>
              <a:r>
                <a:rPr lang="de-CH" sz="2400" dirty="0" smtClean="0"/>
                <a:t>	es besteht immer Zeitdruck</a:t>
              </a:r>
              <a:endParaRPr lang="de-CH" sz="2400" dirty="0" smtClean="0">
                <a:sym typeface="Wingdings"/>
              </a:endParaRPr>
            </a:p>
            <a:p>
              <a:pPr marL="3175" lvl="1">
                <a:spcBef>
                  <a:spcPct val="20000"/>
                </a:spcBef>
                <a:tabLst>
                  <a:tab pos="534988" algn="l"/>
                  <a:tab pos="2597150" algn="l"/>
                </a:tabLst>
                <a:defRPr/>
              </a:pPr>
              <a:r>
                <a:rPr lang="de-CH" sz="2400" dirty="0" smtClean="0">
                  <a:sym typeface="Wingdings"/>
                </a:rPr>
                <a:t>	überhöhte Erwartungen an die Helfer</a:t>
              </a:r>
            </a:p>
            <a:p>
              <a:pPr marL="3175" lvl="1">
                <a:spcBef>
                  <a:spcPct val="20000"/>
                </a:spcBef>
                <a:tabLst>
                  <a:tab pos="534988" algn="l"/>
                  <a:tab pos="2597150" algn="l"/>
                </a:tabLst>
                <a:defRPr/>
              </a:pPr>
              <a:r>
                <a:rPr lang="de-CH" sz="2400" dirty="0" smtClean="0">
                  <a:sym typeface="Wingdings"/>
                </a:rPr>
                <a:t>	es gibt keine Patentrezepte</a:t>
              </a:r>
            </a:p>
            <a:p>
              <a:pPr marL="3175" lvl="1">
                <a:spcBef>
                  <a:spcPct val="20000"/>
                </a:spcBef>
                <a:tabLst>
                  <a:tab pos="534988" algn="l"/>
                  <a:tab pos="2597150" algn="l"/>
                </a:tabLst>
                <a:defRPr/>
              </a:pPr>
              <a:r>
                <a:rPr lang="de-CH" sz="2200" dirty="0" smtClean="0">
                  <a:sym typeface="Wingdings"/>
                </a:rPr>
                <a:t>	</a:t>
              </a:r>
            </a:p>
            <a:p>
              <a:pPr marL="3175" lvl="1">
                <a:spcBef>
                  <a:spcPct val="20000"/>
                </a:spcBef>
                <a:tabLst>
                  <a:tab pos="534988" algn="l"/>
                  <a:tab pos="2597150" algn="l"/>
                </a:tabLst>
                <a:defRPr/>
              </a:pPr>
              <a:r>
                <a:rPr lang="de-CH" sz="2200" dirty="0" smtClean="0">
                  <a:sym typeface="Wingdings"/>
                </a:rPr>
                <a:t>	</a:t>
              </a:r>
              <a:r>
                <a:rPr lang="de-CH" sz="2400" b="1" dirty="0" smtClean="0">
                  <a:sym typeface="Wingdings"/>
                </a:rPr>
                <a:t>eine Krisenbewältigung ist NIE fehlerfrei</a:t>
              </a:r>
              <a:endParaRPr lang="de-CH" sz="2200" b="1" dirty="0" smtClean="0"/>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25" name="Pfeil nach rechts 24"/>
            <p:cNvSpPr/>
            <p:nvPr/>
          </p:nvSpPr>
          <p:spPr>
            <a:xfrm>
              <a:off x="2483768" y="3865240"/>
              <a:ext cx="195857"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6" name="Pfeil nach rechts 25"/>
            <p:cNvSpPr/>
            <p:nvPr/>
          </p:nvSpPr>
          <p:spPr>
            <a:xfrm>
              <a:off x="2478142" y="2170360"/>
              <a:ext cx="195857"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7" name="Pfeil nach rechts 26"/>
            <p:cNvSpPr/>
            <p:nvPr/>
          </p:nvSpPr>
          <p:spPr>
            <a:xfrm>
              <a:off x="2469516" y="2622054"/>
              <a:ext cx="195857"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Pfeil nach rechts 27"/>
            <p:cNvSpPr/>
            <p:nvPr/>
          </p:nvSpPr>
          <p:spPr>
            <a:xfrm>
              <a:off x="2475142" y="3063627"/>
              <a:ext cx="195857"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9" name="Pfeil nach rechts 28"/>
            <p:cNvSpPr/>
            <p:nvPr/>
          </p:nvSpPr>
          <p:spPr>
            <a:xfrm>
              <a:off x="2475516" y="4297288"/>
              <a:ext cx="195857"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0" name="Pfeil nach rechts 29"/>
            <p:cNvSpPr/>
            <p:nvPr/>
          </p:nvSpPr>
          <p:spPr>
            <a:xfrm>
              <a:off x="2487322" y="5569049"/>
              <a:ext cx="195857" cy="180000"/>
            </a:xfrm>
            <a:prstGeom prst="rightArrow">
              <a:avLst/>
            </a:prstGeom>
            <a:solidFill>
              <a:srgbClr val="FF66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31" name="Pfeil nach rechts 30"/>
          <p:cNvSpPr/>
          <p:nvPr/>
        </p:nvSpPr>
        <p:spPr>
          <a:xfrm>
            <a:off x="664518" y="5085184"/>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3999388"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KrisenhierarchiE</a:t>
            </a:r>
            <a:endParaRPr lang="de-CH" sz="3600" b="1" cap="all" dirty="0">
              <a:ln/>
              <a:solidFill>
                <a:schemeClr val="tx2">
                  <a:lumMod val="90000"/>
                  <a:lumOff val="10000"/>
                </a:schemeClr>
              </a:solidFill>
              <a:effectLst>
                <a:outerShdw blurRad="19685" dist="12700" dir="5400000" algn="tl" rotWithShape="0">
                  <a:schemeClr val="accent1">
                    <a:satMod val="130000"/>
                    <a:alpha val="60000"/>
                  </a:schemeClr>
                </a:outerShdw>
              </a:effectLst>
            </a:endParaRPr>
          </a:p>
        </p:txBody>
      </p:sp>
      <p:graphicFrame>
        <p:nvGraphicFramePr>
          <p:cNvPr id="6" name="Inhaltsplatzhalter 5"/>
          <p:cNvGraphicFramePr>
            <a:graphicFrameLocks noGrp="1"/>
          </p:cNvGraphicFramePr>
          <p:nvPr>
            <p:ph idx="1"/>
          </p:nvPr>
        </p:nvGraphicFramePr>
        <p:xfrm>
          <a:off x="457200" y="1600200"/>
          <a:ext cx="8229220" cy="4420687"/>
        </p:xfrm>
        <a:graphic>
          <a:graphicData uri="http://schemas.openxmlformats.org/drawingml/2006/table">
            <a:tbl>
              <a:tblPr firstRow="1" bandRow="1">
                <a:tableStyleId>{93296810-A885-4BE3-A3E7-6D5BEEA58F35}</a:tableStyleId>
              </a:tblPr>
              <a:tblGrid>
                <a:gridCol w="1378432"/>
                <a:gridCol w="4968322"/>
                <a:gridCol w="1882466"/>
              </a:tblGrid>
              <a:tr h="701584">
                <a:tc>
                  <a:txBody>
                    <a:bodyPr/>
                    <a:lstStyle/>
                    <a:p>
                      <a:r>
                        <a:rPr lang="de-CH" dirty="0" smtClean="0"/>
                        <a:t>Krisenstufe</a:t>
                      </a:r>
                    </a:p>
                    <a:p>
                      <a:r>
                        <a:rPr lang="de-CH" sz="1400" dirty="0" smtClean="0"/>
                        <a:t>Grad der Gefahr</a:t>
                      </a:r>
                      <a:endParaRPr lang="de-CH" sz="1400" dirty="0"/>
                    </a:p>
                  </a:txBody>
                  <a:tcPr marL="93184" marR="93184"/>
                </a:tc>
                <a:tc>
                  <a:txBody>
                    <a:bodyPr/>
                    <a:lstStyle/>
                    <a:p>
                      <a:r>
                        <a:rPr lang="de-CH" dirty="0" smtClean="0"/>
                        <a:t>Beispiele</a:t>
                      </a:r>
                      <a:endParaRPr lang="de-CH" dirty="0"/>
                    </a:p>
                  </a:txBody>
                  <a:tcPr marL="93184" marR="93184"/>
                </a:tc>
                <a:tc>
                  <a:txBody>
                    <a:bodyPr/>
                    <a:lstStyle/>
                    <a:p>
                      <a:r>
                        <a:rPr lang="de-CH" dirty="0" smtClean="0"/>
                        <a:t>Zuständigkeit</a:t>
                      </a:r>
                      <a:endParaRPr lang="de-CH" dirty="0"/>
                    </a:p>
                  </a:txBody>
                  <a:tcPr marL="93184" marR="93184"/>
                </a:tc>
              </a:tr>
              <a:tr h="701584">
                <a:tc>
                  <a:txBody>
                    <a:bodyPr/>
                    <a:lstStyle/>
                    <a:p>
                      <a:r>
                        <a:rPr lang="de-CH" dirty="0" smtClean="0"/>
                        <a:t>K1 </a:t>
                      </a:r>
                      <a:endParaRPr lang="de-CH" dirty="0"/>
                    </a:p>
                  </a:txBody>
                  <a:tcPr marL="93184" marR="93184"/>
                </a:tc>
                <a:tc>
                  <a:txBody>
                    <a:bodyPr/>
                    <a:lstStyle/>
                    <a:p>
                      <a:r>
                        <a:rPr lang="de-CH" sz="1800" dirty="0" smtClean="0"/>
                        <a:t>Schlägerei, einfache Sachbeschädigung</a:t>
                      </a:r>
                    </a:p>
                    <a:p>
                      <a:r>
                        <a:rPr lang="de-CH" sz="1800" dirty="0" smtClean="0"/>
                        <a:t>Nötigung, einfacher</a:t>
                      </a:r>
                      <a:r>
                        <a:rPr lang="de-CH" sz="1800" baseline="0" dirty="0" smtClean="0"/>
                        <a:t> Diebstahl, Rassismus, Sexismus</a:t>
                      </a:r>
                      <a:endParaRPr lang="de-CH" sz="1800" dirty="0"/>
                    </a:p>
                  </a:txBody>
                  <a:tcPr marL="93184" marR="93184"/>
                </a:tc>
                <a:tc>
                  <a:txBody>
                    <a:bodyPr/>
                    <a:lstStyle/>
                    <a:p>
                      <a:r>
                        <a:rPr lang="de-CH" dirty="0" smtClean="0"/>
                        <a:t>Lehrperson(en)</a:t>
                      </a:r>
                    </a:p>
                  </a:txBody>
                  <a:tcPr marL="93184" marR="93184"/>
                </a:tc>
              </a:tr>
              <a:tr h="1157959">
                <a:tc>
                  <a:txBody>
                    <a:bodyPr/>
                    <a:lstStyle/>
                    <a:p>
                      <a:r>
                        <a:rPr lang="de-CH" dirty="0" smtClean="0"/>
                        <a:t>K2</a:t>
                      </a:r>
                      <a:endParaRPr lang="de-CH" dirty="0"/>
                    </a:p>
                  </a:txBody>
                  <a:tcPr marL="93184" marR="93184"/>
                </a:tc>
                <a:tc>
                  <a:txBody>
                    <a:bodyPr/>
                    <a:lstStyle/>
                    <a:p>
                      <a:r>
                        <a:rPr lang="de-CH" dirty="0" smtClean="0"/>
                        <a:t>Alkohol, Drogen</a:t>
                      </a:r>
                    </a:p>
                    <a:p>
                      <a:r>
                        <a:rPr lang="de-CH" dirty="0" smtClean="0"/>
                        <a:t>Schlägerei, Körperverletzung, Personenunfall </a:t>
                      </a:r>
                    </a:p>
                    <a:p>
                      <a:r>
                        <a:rPr lang="de-CH" dirty="0" smtClean="0"/>
                        <a:t>Plötzlicher Todesfall, Suizid</a:t>
                      </a:r>
                    </a:p>
                    <a:p>
                      <a:r>
                        <a:rPr lang="de-CH" dirty="0" smtClean="0"/>
                        <a:t>Erpressung,</a:t>
                      </a:r>
                      <a:r>
                        <a:rPr lang="de-CH" baseline="0" dirty="0" smtClean="0"/>
                        <a:t> </a:t>
                      </a:r>
                      <a:r>
                        <a:rPr lang="de-CH" dirty="0" smtClean="0"/>
                        <a:t>Bedrohung</a:t>
                      </a:r>
                    </a:p>
                  </a:txBody>
                  <a:tcPr marL="93184" marR="93184"/>
                </a:tc>
                <a:tc>
                  <a:txBody>
                    <a:bodyPr/>
                    <a:lstStyle/>
                    <a:p>
                      <a:r>
                        <a:rPr lang="de-CH" dirty="0" smtClean="0"/>
                        <a:t>Abteilungsleitung</a:t>
                      </a:r>
                      <a:endParaRPr lang="de-CH" dirty="0"/>
                    </a:p>
                  </a:txBody>
                  <a:tcPr marL="93184" marR="93184"/>
                </a:tc>
              </a:tr>
              <a:tr h="890738">
                <a:tc>
                  <a:txBody>
                    <a:bodyPr/>
                    <a:lstStyle/>
                    <a:p>
                      <a:r>
                        <a:rPr lang="de-CH" dirty="0" smtClean="0"/>
                        <a:t>K3</a:t>
                      </a:r>
                      <a:endParaRPr lang="de-CH" dirty="0"/>
                    </a:p>
                  </a:txBody>
                  <a:tcPr marL="93184" marR="93184"/>
                </a:tc>
                <a:tc>
                  <a:txBody>
                    <a:bodyPr/>
                    <a:lstStyle/>
                    <a:p>
                      <a:r>
                        <a:rPr lang="de-CH" dirty="0" smtClean="0"/>
                        <a:t>Sex. Belästigung, Misshandlung</a:t>
                      </a:r>
                    </a:p>
                    <a:p>
                      <a:r>
                        <a:rPr lang="de-CH" dirty="0" smtClean="0"/>
                        <a:t>Erpressung von Lehrpersonen</a:t>
                      </a:r>
                    </a:p>
                    <a:p>
                      <a:r>
                        <a:rPr lang="de-CH" dirty="0" smtClean="0"/>
                        <a:t>Einbruch, ansteckende</a:t>
                      </a:r>
                      <a:r>
                        <a:rPr lang="de-CH" baseline="0" dirty="0" smtClean="0"/>
                        <a:t> Krankheiten</a:t>
                      </a:r>
                      <a:endParaRPr lang="de-CH" dirty="0"/>
                    </a:p>
                  </a:txBody>
                  <a:tcPr marL="93184" marR="93184"/>
                </a:tc>
                <a:tc>
                  <a:txBody>
                    <a:bodyPr/>
                    <a:lstStyle/>
                    <a:p>
                      <a:r>
                        <a:rPr lang="de-CH" dirty="0" smtClean="0"/>
                        <a:t>Rektor</a:t>
                      </a:r>
                      <a:endParaRPr lang="de-CH" dirty="0"/>
                    </a:p>
                  </a:txBody>
                  <a:tcPr marL="93184" marR="93184"/>
                </a:tc>
              </a:tr>
              <a:tr h="890738">
                <a:tc>
                  <a:txBody>
                    <a:bodyPr/>
                    <a:lstStyle/>
                    <a:p>
                      <a:r>
                        <a:rPr lang="de-CH" dirty="0" smtClean="0"/>
                        <a:t>K4</a:t>
                      </a:r>
                      <a:endParaRPr lang="de-CH" dirty="0"/>
                    </a:p>
                  </a:txBody>
                  <a:tcPr marL="93184" marR="93184"/>
                </a:tc>
                <a:tc>
                  <a:txBody>
                    <a:bodyPr/>
                    <a:lstStyle/>
                    <a:p>
                      <a:r>
                        <a:rPr lang="de-CH" dirty="0" smtClean="0"/>
                        <a:t>Sex. Missbrauch, Körperverletzung mit Waffen,</a:t>
                      </a:r>
                    </a:p>
                    <a:p>
                      <a:r>
                        <a:rPr lang="de-CH" dirty="0" smtClean="0"/>
                        <a:t>Bombendrohung,</a:t>
                      </a:r>
                      <a:r>
                        <a:rPr lang="de-CH" baseline="0" dirty="0" smtClean="0"/>
                        <a:t> s</a:t>
                      </a:r>
                      <a:r>
                        <a:rPr lang="de-CH" dirty="0" smtClean="0"/>
                        <a:t>chwere Unfälle, Schiesserei,</a:t>
                      </a:r>
                    </a:p>
                    <a:p>
                      <a:r>
                        <a:rPr lang="de-CH" dirty="0" smtClean="0"/>
                        <a:t>Amok</a:t>
                      </a:r>
                      <a:endParaRPr lang="de-CH" dirty="0"/>
                    </a:p>
                  </a:txBody>
                  <a:tcPr marL="93184" marR="93184"/>
                </a:tc>
                <a:tc>
                  <a:txBody>
                    <a:bodyPr/>
                    <a:lstStyle/>
                    <a:p>
                      <a:r>
                        <a:rPr lang="de-CH" dirty="0" smtClean="0"/>
                        <a:t>Krisenstab</a:t>
                      </a:r>
                      <a:endParaRPr lang="de-CH" dirty="0"/>
                    </a:p>
                  </a:txBody>
                  <a:tcPr marL="93184" marR="93184"/>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1000108"/>
            <a:ext cx="846388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Grundsätze</a:t>
            </a:r>
            <a:endParaRPr lang="de-CH" sz="3600" b="1" cap="all" dirty="0">
              <a:ln/>
              <a:solidFill>
                <a:schemeClr val="tx2">
                  <a:lumMod val="90000"/>
                  <a:lumOff val="10000"/>
                </a:schemeClr>
              </a:solidFill>
              <a:effectLst>
                <a:outerShdw blurRad="19685" dist="12700" dir="5400000" algn="tl" rotWithShape="0">
                  <a:schemeClr val="accent1">
                    <a:satMod val="130000"/>
                    <a:alpha val="60000"/>
                  </a:schemeClr>
                </a:outerShdw>
              </a:effectLst>
            </a:endParaRPr>
          </a:p>
        </p:txBody>
      </p:sp>
      <p:sp>
        <p:nvSpPr>
          <p:cNvPr id="3" name="Inhaltsplatzhalter 2"/>
          <p:cNvSpPr>
            <a:spLocks noGrp="1"/>
          </p:cNvSpPr>
          <p:nvPr>
            <p:ph idx="1"/>
          </p:nvPr>
        </p:nvSpPr>
        <p:spPr>
          <a:xfrm>
            <a:off x="498401" y="1844823"/>
            <a:ext cx="7931224" cy="4176465"/>
          </a:xfrm>
          <a:noFill/>
        </p:spPr>
        <p:txBody>
          <a:bodyPr>
            <a:normAutofit/>
          </a:bodyPr>
          <a:lstStyle/>
          <a:p>
            <a:pPr lvl="0">
              <a:defRPr/>
            </a:pPr>
            <a:r>
              <a:rPr lang="de-CH" sz="2800" dirty="0" smtClean="0"/>
              <a:t>Sensibilität für Auffälligkeit ist von allen gefordert</a:t>
            </a:r>
          </a:p>
          <a:p>
            <a:pPr lvl="0">
              <a:defRPr/>
            </a:pPr>
            <a:r>
              <a:rPr lang="de-CH" sz="2800" dirty="0" smtClean="0"/>
              <a:t>von Fall zu Fall entscheiden, wer zuständig ist</a:t>
            </a:r>
          </a:p>
          <a:p>
            <a:pPr lvl="0">
              <a:defRPr/>
            </a:pPr>
            <a:r>
              <a:rPr lang="de-CH" sz="2800" dirty="0" smtClean="0"/>
              <a:t>die nächsthöhere Stufe mindestens informieren</a:t>
            </a:r>
          </a:p>
          <a:p>
            <a:pPr lvl="0">
              <a:defRPr/>
            </a:pPr>
            <a:r>
              <a:rPr lang="de-CH" sz="2800" dirty="0" smtClean="0"/>
              <a:t>Krisen sind dynamisch, können sich schnell auswachsen oder abschwächen</a:t>
            </a:r>
          </a:p>
          <a:p>
            <a:pPr lvl="0">
              <a:defRPr/>
            </a:pPr>
            <a:r>
              <a:rPr lang="de-CH" sz="2800" dirty="0" smtClean="0"/>
              <a:t>Krisen sind „Chefsache“</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8391876"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Früherkennung &amp; Frühintervention</a:t>
            </a:r>
          </a:p>
        </p:txBody>
      </p:sp>
      <p:sp>
        <p:nvSpPr>
          <p:cNvPr id="12" name="Inhaltsplatzhalter 2"/>
          <p:cNvSpPr>
            <a:spLocks noGrp="1"/>
          </p:cNvSpPr>
          <p:nvPr>
            <p:ph idx="1"/>
          </p:nvPr>
        </p:nvSpPr>
        <p:spPr>
          <a:xfrm>
            <a:off x="457200" y="2071389"/>
            <a:ext cx="8579296" cy="4525963"/>
          </a:xfrm>
        </p:spPr>
        <p:txBody>
          <a:bodyPr>
            <a:normAutofit/>
          </a:bodyPr>
          <a:lstStyle/>
          <a:p>
            <a:pPr marL="0" lvl="1" indent="0">
              <a:buNone/>
            </a:pPr>
            <a:r>
              <a:rPr lang="de-CH" sz="3200" b="1" cap="all" dirty="0" smtClean="0">
                <a:ln w="9000" cmpd="sng">
                  <a:solidFill>
                    <a:schemeClr val="accent4">
                      <a:shade val="50000"/>
                      <a:satMod val="120000"/>
                    </a:schemeClr>
                  </a:solidFill>
                  <a:prstDash val="solid"/>
                </a:ln>
                <a:solidFill>
                  <a:srgbClr val="F72B09"/>
                </a:solidFill>
                <a:effectLst>
                  <a:reflection blurRad="12700" stA="28000" endPos="45000" dist="1000" dir="5400000" sy="-100000" algn="bl" rotWithShape="0"/>
                </a:effectLst>
              </a:rPr>
              <a:t>KRISENGESCHÜTTELT ODER GUT AUFGESTELLT</a:t>
            </a:r>
          </a:p>
          <a:p>
            <a:pPr lvl="1">
              <a:buNone/>
            </a:pPr>
            <a:endParaRPr lang="de-CH" sz="1200" b="1" dirty="0" smtClean="0">
              <a:solidFill>
                <a:schemeClr val="tx1">
                  <a:lumMod val="85000"/>
                  <a:lumOff val="15000"/>
                </a:schemeClr>
              </a:solidFill>
            </a:endParaRPr>
          </a:p>
          <a:p>
            <a:pPr lvl="1" indent="-742950">
              <a:buNone/>
            </a:pPr>
            <a:r>
              <a:rPr lang="de-CH" sz="3600" b="1" dirty="0" smtClean="0">
                <a:solidFill>
                  <a:schemeClr val="tx1">
                    <a:lumMod val="85000"/>
                    <a:lumOff val="15000"/>
                  </a:schemeClr>
                </a:solidFill>
              </a:rPr>
              <a:t>Sichere Schulen zeichnen sich aus durch</a:t>
            </a:r>
          </a:p>
          <a:p>
            <a:pPr lvl="1">
              <a:buFont typeface="Wingdings" pitchFamily="2" charset="2"/>
              <a:buChar char="Ä"/>
            </a:pPr>
            <a:r>
              <a:rPr lang="de-CH" sz="3600" b="1" dirty="0" smtClean="0">
                <a:solidFill>
                  <a:schemeClr val="tx1">
                    <a:lumMod val="85000"/>
                    <a:lumOff val="15000"/>
                  </a:schemeClr>
                </a:solidFill>
              </a:rPr>
              <a:t>Risikobewusstsein</a:t>
            </a:r>
          </a:p>
          <a:p>
            <a:pPr lvl="1">
              <a:buFont typeface="Wingdings" pitchFamily="2" charset="2"/>
              <a:buChar char="Ä"/>
            </a:pPr>
            <a:r>
              <a:rPr lang="de-CH" sz="3600" b="1" dirty="0" smtClean="0">
                <a:solidFill>
                  <a:schemeClr val="tx1">
                    <a:lumMod val="85000"/>
                    <a:lumOff val="15000"/>
                  </a:schemeClr>
                </a:solidFill>
              </a:rPr>
              <a:t>Verantwortungsbereitschaft</a:t>
            </a:r>
          </a:p>
          <a:p>
            <a:pPr lvl="1">
              <a:buFont typeface="Wingdings" pitchFamily="2" charset="2"/>
              <a:buChar char="Ä"/>
            </a:pPr>
            <a:r>
              <a:rPr lang="de-CH" sz="3600" b="1" dirty="0" smtClean="0">
                <a:solidFill>
                  <a:schemeClr val="tx1">
                    <a:lumMod val="85000"/>
                    <a:lumOff val="15000"/>
                  </a:schemeClr>
                </a:solidFill>
              </a:rPr>
              <a:t>Handlungsstärke</a:t>
            </a:r>
          </a:p>
          <a:p>
            <a:pPr lvl="1">
              <a:buFont typeface="Wingdings" pitchFamily="2" charset="2"/>
              <a:buChar char="Ä"/>
            </a:pPr>
            <a:r>
              <a:rPr lang="de-CH" sz="3600" b="1" dirty="0" smtClean="0">
                <a:solidFill>
                  <a:schemeClr val="tx1">
                    <a:lumMod val="85000"/>
                    <a:lumOff val="15000"/>
                  </a:schemeClr>
                </a:solidFill>
              </a:rPr>
              <a:t>etablierte Konzepte</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558356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Definitionen</a:t>
            </a:r>
          </a:p>
        </p:txBody>
      </p:sp>
      <p:sp>
        <p:nvSpPr>
          <p:cNvPr id="12" name="Inhaltsplatzhalter 2"/>
          <p:cNvSpPr>
            <a:spLocks noGrp="1"/>
          </p:cNvSpPr>
          <p:nvPr>
            <p:ph idx="1"/>
          </p:nvPr>
        </p:nvSpPr>
        <p:spPr>
          <a:xfrm>
            <a:off x="457200" y="1912615"/>
            <a:ext cx="8435280" cy="4925144"/>
          </a:xfrm>
        </p:spPr>
        <p:txBody>
          <a:bodyPr>
            <a:normAutofit/>
          </a:bodyPr>
          <a:lstStyle/>
          <a:p>
            <a:pPr marL="324000" lvl="0" indent="-324000">
              <a:buNone/>
              <a:defRPr/>
            </a:pPr>
            <a:r>
              <a:rPr lang="de-CH" sz="3600" b="1" dirty="0" smtClean="0"/>
              <a:t>FRÜHERKENNUNG</a:t>
            </a:r>
          </a:p>
          <a:p>
            <a:pPr marL="0" indent="0">
              <a:buNone/>
            </a:pPr>
            <a:endParaRPr lang="de-CH" sz="2800" b="1" dirty="0" smtClean="0"/>
          </a:p>
          <a:p>
            <a:pPr marL="0" indent="0">
              <a:buNone/>
            </a:pPr>
            <a:r>
              <a:rPr lang="de-CH" sz="2800" b="1" dirty="0" smtClean="0"/>
              <a:t>Früherkennung ist das frühzeitige Wahrnehmen von Auffälligkeiten, von problematischen Verhaltensweisen oder kritischen Ereignissen sowie die daraus resultierende Einschätzung.</a:t>
            </a:r>
            <a:endParaRPr lang="de-CH" sz="3600" b="1" dirty="0" smtClean="0"/>
          </a:p>
          <a:p>
            <a:pPr marL="0" indent="0">
              <a:buNone/>
            </a:pPr>
            <a:endParaRPr lang="de-CH" sz="1600" b="1" dirty="0" smtClean="0"/>
          </a:p>
          <a:p>
            <a:pPr>
              <a:buFont typeface="Wingdings" pitchFamily="2" charset="2"/>
              <a:buChar char=""/>
            </a:pPr>
            <a:r>
              <a:rPr lang="de-CH" sz="2800" b="1" dirty="0" smtClean="0"/>
              <a:t>Früherkennung orientiert sich an Risiken</a:t>
            </a:r>
          </a:p>
          <a:p>
            <a:pPr marL="724050" lvl="2" indent="-324000">
              <a:buFont typeface="Wingdings" pitchFamily="2" charset="2"/>
              <a:buChar char="ü"/>
              <a:defRPr/>
            </a:pPr>
            <a:endParaRPr lang="de-CH" sz="2000" dirty="0" smtClean="0"/>
          </a:p>
          <a:p>
            <a:pPr marL="0" lvl="0" indent="0">
              <a:buNone/>
              <a:defRPr/>
            </a:pPr>
            <a:endParaRPr lang="de-CH" sz="2800" dirty="0" smtClean="0"/>
          </a:p>
          <a:p>
            <a:pPr>
              <a:buNone/>
            </a:pPr>
            <a:endParaRPr lang="de-CH" sz="2400" dirty="0" smtClean="0"/>
          </a:p>
          <a:p>
            <a:pPr>
              <a:buNone/>
            </a:pPr>
            <a:endParaRPr lang="de-CH" sz="2400" u="sng"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558356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Definitionen</a:t>
            </a:r>
          </a:p>
        </p:txBody>
      </p:sp>
      <p:sp>
        <p:nvSpPr>
          <p:cNvPr id="12" name="Inhaltsplatzhalter 2"/>
          <p:cNvSpPr>
            <a:spLocks noGrp="1"/>
          </p:cNvSpPr>
          <p:nvPr>
            <p:ph idx="1"/>
          </p:nvPr>
        </p:nvSpPr>
        <p:spPr>
          <a:xfrm>
            <a:off x="457200" y="1912615"/>
            <a:ext cx="8435280" cy="4925144"/>
          </a:xfrm>
        </p:spPr>
        <p:txBody>
          <a:bodyPr>
            <a:normAutofit/>
          </a:bodyPr>
          <a:lstStyle/>
          <a:p>
            <a:pPr marL="324000" lvl="0" indent="-324000">
              <a:buNone/>
              <a:defRPr/>
            </a:pPr>
            <a:r>
              <a:rPr lang="de-CH" sz="3600" b="1" dirty="0" smtClean="0"/>
              <a:t>FRÜHINTERVENTION</a:t>
            </a:r>
          </a:p>
          <a:p>
            <a:pPr marL="0" indent="0">
              <a:buNone/>
            </a:pPr>
            <a:endParaRPr lang="de-CH" sz="2800" b="1" dirty="0" smtClean="0"/>
          </a:p>
          <a:p>
            <a:pPr marL="0" indent="0">
              <a:buNone/>
            </a:pPr>
            <a:r>
              <a:rPr lang="de-CH" sz="2800" b="1" dirty="0" smtClean="0"/>
              <a:t>Frühintervention ist das rechtzeitige Anbieten einer konkreten Unterstützung oder das Einleiten zielführender Massnahmen. </a:t>
            </a:r>
            <a:endParaRPr lang="de-CH" sz="3600" b="1" dirty="0" smtClean="0"/>
          </a:p>
          <a:p>
            <a:pPr marL="0" indent="0">
              <a:buNone/>
            </a:pPr>
            <a:endParaRPr lang="de-CH" sz="1600" b="1" dirty="0" smtClean="0"/>
          </a:p>
          <a:p>
            <a:pPr>
              <a:buFont typeface="Wingdings" pitchFamily="2" charset="2"/>
              <a:buChar char=""/>
            </a:pPr>
            <a:r>
              <a:rPr lang="de-CH" sz="2800" b="1" dirty="0" smtClean="0"/>
              <a:t>Ziel: Risiken minimieren, Ressourcen ausschöpfen und gegebenenfalls externe Unterstützung aktivieren </a:t>
            </a:r>
          </a:p>
          <a:p>
            <a:pPr marL="724050" lvl="2" indent="-324000">
              <a:buFont typeface="Wingdings" pitchFamily="2" charset="2"/>
              <a:buChar char="ü"/>
              <a:defRPr/>
            </a:pPr>
            <a:endParaRPr lang="de-CH" sz="2000" dirty="0" smtClean="0"/>
          </a:p>
          <a:p>
            <a:pPr marL="0" lvl="0" indent="0">
              <a:buNone/>
              <a:defRPr/>
            </a:pPr>
            <a:endParaRPr lang="de-CH" sz="2800" dirty="0" smtClean="0"/>
          </a:p>
          <a:p>
            <a:pPr>
              <a:buNone/>
            </a:pPr>
            <a:endParaRPr lang="de-CH" sz="2400" dirty="0" smtClean="0"/>
          </a:p>
          <a:p>
            <a:pPr>
              <a:buNone/>
            </a:pPr>
            <a:endParaRPr lang="de-CH" sz="2400" u="sng" dirty="0" smtClean="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3855372" cy="500042"/>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Früherkennung</a:t>
            </a:r>
          </a:p>
        </p:txBody>
      </p:sp>
      <p:sp>
        <p:nvSpPr>
          <p:cNvPr id="12" name="Inhaltsplatzhalter 2"/>
          <p:cNvSpPr>
            <a:spLocks noGrp="1"/>
          </p:cNvSpPr>
          <p:nvPr>
            <p:ph idx="1"/>
          </p:nvPr>
        </p:nvSpPr>
        <p:spPr>
          <a:xfrm>
            <a:off x="457200" y="1844824"/>
            <a:ext cx="8435280" cy="4525963"/>
          </a:xfrm>
        </p:spPr>
        <p:txBody>
          <a:bodyPr>
            <a:normAutofit/>
          </a:bodyPr>
          <a:lstStyle/>
          <a:p>
            <a:pPr>
              <a:spcAft>
                <a:spcPts val="600"/>
              </a:spcAft>
              <a:buNone/>
            </a:pPr>
            <a:r>
              <a:rPr lang="de-CH" sz="3600" b="1" dirty="0" smtClean="0"/>
              <a:t>Warnsignale</a:t>
            </a:r>
          </a:p>
          <a:p>
            <a:pPr lvl="1">
              <a:buFont typeface="Wingdings" pitchFamily="2" charset="2"/>
              <a:buChar char="Ä"/>
            </a:pPr>
            <a:r>
              <a:rPr lang="de-CH" b="1" dirty="0" smtClean="0"/>
              <a:t>Verbale Auffälligkeiten</a:t>
            </a:r>
          </a:p>
          <a:p>
            <a:pPr lvl="1">
              <a:buFont typeface="Wingdings" pitchFamily="2" charset="2"/>
              <a:buChar char="Ä"/>
            </a:pPr>
            <a:r>
              <a:rPr lang="de-CH" b="1" dirty="0" smtClean="0"/>
              <a:t>Auffälligkeiten im Verhalten</a:t>
            </a:r>
          </a:p>
          <a:p>
            <a:pPr lvl="1">
              <a:buFont typeface="Wingdings" pitchFamily="2" charset="2"/>
              <a:buChar char="Ä"/>
            </a:pPr>
            <a:r>
              <a:rPr lang="de-CH" b="1" dirty="0" smtClean="0"/>
              <a:t>Körperliche Symptome</a:t>
            </a:r>
          </a:p>
          <a:p>
            <a:pPr lvl="1">
              <a:buFont typeface="Wingdings" pitchFamily="2" charset="2"/>
              <a:buChar char="Ä"/>
            </a:pPr>
            <a:r>
              <a:rPr lang="de-CH" b="1" dirty="0" smtClean="0"/>
              <a:t>Auffälligkeiten in der Wahrnehmung / </a:t>
            </a:r>
          </a:p>
          <a:p>
            <a:pPr lvl="1">
              <a:buNone/>
            </a:pPr>
            <a:r>
              <a:rPr lang="de-CH" b="1" dirty="0" smtClean="0"/>
              <a:t>	den Interessen</a:t>
            </a:r>
          </a:p>
          <a:p>
            <a:pPr lvl="1">
              <a:buFont typeface="Wingdings" pitchFamily="2" charset="2"/>
              <a:buChar char="Ä"/>
            </a:pPr>
            <a:r>
              <a:rPr lang="de-CH" b="1" dirty="0" smtClean="0"/>
              <a:t>Hinweise aus dem sozialen Kontext</a:t>
            </a:r>
            <a:endParaRPr lang="de-CH" sz="2400" b="1" dirty="0" smtClean="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67544" y="980728"/>
            <a:ext cx="3816424" cy="500042"/>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Früherkennung</a:t>
            </a:r>
          </a:p>
        </p:txBody>
      </p:sp>
      <p:sp>
        <p:nvSpPr>
          <p:cNvPr id="12" name="Inhaltsplatzhalter 2"/>
          <p:cNvSpPr>
            <a:spLocks noGrp="1"/>
          </p:cNvSpPr>
          <p:nvPr>
            <p:ph idx="1"/>
          </p:nvPr>
        </p:nvSpPr>
        <p:spPr>
          <a:xfrm>
            <a:off x="457200" y="1844824"/>
            <a:ext cx="8229600" cy="4525963"/>
          </a:xfrm>
        </p:spPr>
        <p:txBody>
          <a:bodyPr>
            <a:normAutofit/>
          </a:bodyPr>
          <a:lstStyle/>
          <a:p>
            <a:pPr>
              <a:spcAft>
                <a:spcPts val="600"/>
              </a:spcAft>
              <a:buNone/>
            </a:pPr>
            <a:r>
              <a:rPr lang="de-CH" sz="3600" b="1" dirty="0" smtClean="0"/>
              <a:t>Schulinterne Risiken</a:t>
            </a:r>
          </a:p>
          <a:p>
            <a:pPr lvl="1">
              <a:buFont typeface="Wingdings" pitchFamily="2" charset="2"/>
              <a:buChar char="Ä"/>
            </a:pPr>
            <a:r>
              <a:rPr lang="de-CH" b="1" dirty="0" smtClean="0"/>
              <a:t>Klassen</a:t>
            </a:r>
          </a:p>
          <a:p>
            <a:pPr lvl="1">
              <a:buFont typeface="Wingdings" pitchFamily="2" charset="2"/>
              <a:buChar char="Ä"/>
            </a:pPr>
            <a:r>
              <a:rPr lang="de-CH" b="1" dirty="0" smtClean="0"/>
              <a:t>Lehrpersonen</a:t>
            </a:r>
          </a:p>
          <a:p>
            <a:pPr lvl="1">
              <a:buFont typeface="Wingdings" pitchFamily="2" charset="2"/>
              <a:buChar char="Ä"/>
            </a:pPr>
            <a:r>
              <a:rPr lang="de-CH" b="1" dirty="0" smtClean="0"/>
              <a:t>Team</a:t>
            </a:r>
          </a:p>
          <a:p>
            <a:pPr lvl="1">
              <a:buFont typeface="Wingdings" pitchFamily="2" charset="2"/>
              <a:buChar char="Ä"/>
            </a:pPr>
            <a:r>
              <a:rPr lang="de-CH" b="1" dirty="0" smtClean="0"/>
              <a:t>Schulführung</a:t>
            </a:r>
          </a:p>
          <a:p>
            <a:pPr lvl="1">
              <a:buNone/>
            </a:pPr>
            <a:endParaRPr lang="de-CH" sz="2400" b="1" dirty="0" smtClean="0"/>
          </a:p>
          <a:p>
            <a:pPr marL="0" lvl="1" indent="0">
              <a:buNone/>
            </a:pPr>
            <a:r>
              <a:rPr lang="de-CH" sz="3600" b="1" dirty="0" smtClean="0"/>
              <a:t>Ressourcen &amp; Stärken</a:t>
            </a:r>
            <a:endParaRPr lang="de-CH" sz="2400" b="1"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31"/>
          <p:cNvGrpSpPr/>
          <p:nvPr/>
        </p:nvGrpSpPr>
        <p:grpSpPr>
          <a:xfrm>
            <a:off x="1792263" y="1916832"/>
            <a:ext cx="6965726" cy="4474021"/>
            <a:chOff x="1792263" y="1916832"/>
            <a:chExt cx="6965726" cy="4474021"/>
          </a:xfrm>
        </p:grpSpPr>
        <p:grpSp>
          <p:nvGrpSpPr>
            <p:cNvPr id="3" name="Gruppieren 130"/>
            <p:cNvGrpSpPr/>
            <p:nvPr/>
          </p:nvGrpSpPr>
          <p:grpSpPr>
            <a:xfrm>
              <a:off x="4120902" y="1916832"/>
              <a:ext cx="4637087" cy="4474021"/>
              <a:chOff x="4120902" y="1916832"/>
              <a:chExt cx="4637087" cy="4474021"/>
            </a:xfrm>
          </p:grpSpPr>
          <p:cxnSp>
            <p:nvCxnSpPr>
              <p:cNvPr id="112" name="Gerade Verbindung 111"/>
              <p:cNvCxnSpPr/>
              <p:nvPr/>
            </p:nvCxnSpPr>
            <p:spPr>
              <a:xfrm rot="5400000" flipH="1" flipV="1">
                <a:off x="1888654"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p:cNvCxnSpPr/>
              <p:nvPr/>
            </p:nvCxnSpPr>
            <p:spPr>
              <a:xfrm rot="5400000" flipH="1" flipV="1">
                <a:off x="2652167"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p:cNvCxnSpPr/>
              <p:nvPr/>
            </p:nvCxnSpPr>
            <p:spPr>
              <a:xfrm rot="5400000" flipH="1" flipV="1">
                <a:off x="3425205"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p:cNvCxnSpPr/>
              <p:nvPr/>
            </p:nvCxnSpPr>
            <p:spPr>
              <a:xfrm rot="5400000" flipH="1" flipV="1">
                <a:off x="4202435"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Gerade Verbindung 119"/>
              <p:cNvCxnSpPr/>
              <p:nvPr/>
            </p:nvCxnSpPr>
            <p:spPr>
              <a:xfrm rot="5400000" flipH="1" flipV="1">
                <a:off x="4975473"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p:cNvCxnSpPr/>
              <p:nvPr/>
            </p:nvCxnSpPr>
            <p:spPr>
              <a:xfrm rot="5400000" flipH="1" flipV="1">
                <a:off x="5748511" y="4158605"/>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Gerade Verbindung 129"/>
              <p:cNvCxnSpPr/>
              <p:nvPr/>
            </p:nvCxnSpPr>
            <p:spPr>
              <a:xfrm rot="5400000" flipH="1" flipV="1">
                <a:off x="6525741"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uppieren 104"/>
            <p:cNvGrpSpPr/>
            <p:nvPr/>
          </p:nvGrpSpPr>
          <p:grpSpPr>
            <a:xfrm>
              <a:off x="1792263" y="1916832"/>
              <a:ext cx="1555601" cy="4464496"/>
              <a:chOff x="1792263" y="1916832"/>
              <a:chExt cx="1555601" cy="4464496"/>
            </a:xfrm>
          </p:grpSpPr>
          <p:cxnSp>
            <p:nvCxnSpPr>
              <p:cNvPr id="102" name="Gerade Verbindung 101"/>
              <p:cNvCxnSpPr/>
              <p:nvPr/>
            </p:nvCxnSpPr>
            <p:spPr>
              <a:xfrm rot="5400000" flipH="1" flipV="1">
                <a:off x="-439985"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Gerade Verbindung 102"/>
              <p:cNvCxnSpPr/>
              <p:nvPr/>
            </p:nvCxnSpPr>
            <p:spPr>
              <a:xfrm rot="5400000" flipH="1" flipV="1">
                <a:off x="333053"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p:nvCxnSpPr>
            <p:spPr>
              <a:xfrm rot="5400000" flipH="1" flipV="1">
                <a:off x="1115616" y="4149080"/>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13" name="Titel 12"/>
          <p:cNvSpPr>
            <a:spLocks noGrp="1"/>
          </p:cNvSpPr>
          <p:nvPr>
            <p:ph type="title"/>
          </p:nvPr>
        </p:nvSpPr>
        <p:spPr>
          <a:xfrm>
            <a:off x="428596" y="1000108"/>
            <a:ext cx="810384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2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Raster zur </a:t>
            </a:r>
            <a:r>
              <a:rPr lang="de-CH" sz="3200" b="1" cap="all" dirty="0" err="1" smtClean="0">
                <a:ln/>
                <a:solidFill>
                  <a:schemeClr val="tx2">
                    <a:lumMod val="90000"/>
                    <a:lumOff val="10000"/>
                  </a:schemeClr>
                </a:solidFill>
                <a:effectLst>
                  <a:outerShdw blurRad="19685" dist="12700" dir="5400000" algn="tl" rotWithShape="0">
                    <a:schemeClr val="accent1">
                      <a:satMod val="130000"/>
                      <a:alpha val="60000"/>
                    </a:schemeClr>
                  </a:outerShdw>
                </a:effectLst>
              </a:rPr>
              <a:t>situationseinschätzung</a:t>
            </a:r>
            <a:endParaRPr lang="de-CH" sz="32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endParaRPr>
          </a:p>
        </p:txBody>
      </p:sp>
      <p:sp>
        <p:nvSpPr>
          <p:cNvPr id="25" name="Freihandform 24"/>
          <p:cNvSpPr/>
          <p:nvPr/>
        </p:nvSpPr>
        <p:spPr>
          <a:xfrm>
            <a:off x="842546" y="1982937"/>
            <a:ext cx="8087172" cy="4470399"/>
          </a:xfrm>
          <a:custGeom>
            <a:avLst/>
            <a:gdLst>
              <a:gd name="connsiteX0" fmla="*/ 0 w 8401050"/>
              <a:gd name="connsiteY0" fmla="*/ 4354512 h 4470399"/>
              <a:gd name="connsiteX1" fmla="*/ 400050 w 8401050"/>
              <a:gd name="connsiteY1" fmla="*/ 4344987 h 4470399"/>
              <a:gd name="connsiteX2" fmla="*/ 1076325 w 8401050"/>
              <a:gd name="connsiteY2" fmla="*/ 3602037 h 4470399"/>
              <a:gd name="connsiteX3" fmla="*/ 2390775 w 8401050"/>
              <a:gd name="connsiteY3" fmla="*/ 1487487 h 4470399"/>
              <a:gd name="connsiteX4" fmla="*/ 3162300 w 8401050"/>
              <a:gd name="connsiteY4" fmla="*/ 439737 h 4470399"/>
              <a:gd name="connsiteX5" fmla="*/ 3819525 w 8401050"/>
              <a:gd name="connsiteY5" fmla="*/ 49212 h 4470399"/>
              <a:gd name="connsiteX6" fmla="*/ 4400550 w 8401050"/>
              <a:gd name="connsiteY6" fmla="*/ 144462 h 4470399"/>
              <a:gd name="connsiteX7" fmla="*/ 5153025 w 8401050"/>
              <a:gd name="connsiteY7" fmla="*/ 830262 h 4470399"/>
              <a:gd name="connsiteX8" fmla="*/ 6200775 w 8401050"/>
              <a:gd name="connsiteY8" fmla="*/ 1925637 h 4470399"/>
              <a:gd name="connsiteX9" fmla="*/ 7305675 w 8401050"/>
              <a:gd name="connsiteY9" fmla="*/ 2935287 h 4470399"/>
              <a:gd name="connsiteX10" fmla="*/ 8048625 w 8401050"/>
              <a:gd name="connsiteY10" fmla="*/ 3392487 h 4470399"/>
              <a:gd name="connsiteX11" fmla="*/ 8401050 w 8401050"/>
              <a:gd name="connsiteY11" fmla="*/ 3544887 h 447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01050" h="4470399">
                <a:moveTo>
                  <a:pt x="0" y="4354512"/>
                </a:moveTo>
                <a:cubicBezTo>
                  <a:pt x="110331" y="4412455"/>
                  <a:pt x="220663" y="4470399"/>
                  <a:pt x="400050" y="4344987"/>
                </a:cubicBezTo>
                <a:cubicBezTo>
                  <a:pt x="579437" y="4219575"/>
                  <a:pt x="744538" y="4078287"/>
                  <a:pt x="1076325" y="3602037"/>
                </a:cubicBezTo>
                <a:cubicBezTo>
                  <a:pt x="1408113" y="3125787"/>
                  <a:pt x="2043113" y="2014537"/>
                  <a:pt x="2390775" y="1487487"/>
                </a:cubicBezTo>
                <a:cubicBezTo>
                  <a:pt x="2738437" y="960437"/>
                  <a:pt x="2924175" y="679449"/>
                  <a:pt x="3162300" y="439737"/>
                </a:cubicBezTo>
                <a:cubicBezTo>
                  <a:pt x="3400425" y="200025"/>
                  <a:pt x="3613150" y="98424"/>
                  <a:pt x="3819525" y="49212"/>
                </a:cubicBezTo>
                <a:cubicBezTo>
                  <a:pt x="4025900" y="0"/>
                  <a:pt x="4178300" y="14287"/>
                  <a:pt x="4400550" y="144462"/>
                </a:cubicBezTo>
                <a:cubicBezTo>
                  <a:pt x="4622800" y="274637"/>
                  <a:pt x="4852988" y="533400"/>
                  <a:pt x="5153025" y="830262"/>
                </a:cubicBezTo>
                <a:cubicBezTo>
                  <a:pt x="5453063" y="1127125"/>
                  <a:pt x="5842000" y="1574800"/>
                  <a:pt x="6200775" y="1925637"/>
                </a:cubicBezTo>
                <a:cubicBezTo>
                  <a:pt x="6559550" y="2276474"/>
                  <a:pt x="6997700" y="2690812"/>
                  <a:pt x="7305675" y="2935287"/>
                </a:cubicBezTo>
                <a:cubicBezTo>
                  <a:pt x="7613650" y="3179762"/>
                  <a:pt x="7866062" y="3290887"/>
                  <a:pt x="8048625" y="3392487"/>
                </a:cubicBezTo>
                <a:cubicBezTo>
                  <a:pt x="8231188" y="3494087"/>
                  <a:pt x="8316119" y="3519487"/>
                  <a:pt x="8401050" y="3544887"/>
                </a:cubicBezTo>
              </a:path>
            </a:pathLst>
          </a:cu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cxnSp>
        <p:nvCxnSpPr>
          <p:cNvPr id="88" name="Gerade Verbindung 87"/>
          <p:cNvCxnSpPr/>
          <p:nvPr/>
        </p:nvCxnSpPr>
        <p:spPr>
          <a:xfrm>
            <a:off x="1000100" y="3733802"/>
            <a:ext cx="7776000" cy="0"/>
          </a:xfrm>
          <a:prstGeom prst="line">
            <a:avLst/>
          </a:prstGeom>
          <a:ln w="28575">
            <a:solidFill>
              <a:srgbClr val="FF6600"/>
            </a:solidFill>
            <a:prstDash val="sysDash"/>
          </a:ln>
        </p:spPr>
        <p:style>
          <a:lnRef idx="1">
            <a:schemeClr val="accent1"/>
          </a:lnRef>
          <a:fillRef idx="0">
            <a:schemeClr val="accent1"/>
          </a:fillRef>
          <a:effectRef idx="0">
            <a:schemeClr val="accent1"/>
          </a:effectRef>
          <a:fontRef idx="minor">
            <a:schemeClr val="tx1"/>
          </a:fontRef>
        </p:style>
      </p:cxnSp>
      <p:cxnSp>
        <p:nvCxnSpPr>
          <p:cNvPr id="89" name="Gerade Verbindung 88"/>
          <p:cNvCxnSpPr/>
          <p:nvPr/>
        </p:nvCxnSpPr>
        <p:spPr>
          <a:xfrm>
            <a:off x="899592" y="2022748"/>
            <a:ext cx="7884000" cy="0"/>
          </a:xfrm>
          <a:prstGeom prst="line">
            <a:avLst/>
          </a:prstGeom>
          <a:ln w="19050">
            <a:solidFill>
              <a:srgbClr val="800000"/>
            </a:solidFill>
            <a:prstDash val="sysDash"/>
          </a:ln>
        </p:spPr>
        <p:style>
          <a:lnRef idx="1">
            <a:schemeClr val="accent1"/>
          </a:lnRef>
          <a:fillRef idx="0">
            <a:schemeClr val="accent1"/>
          </a:fillRef>
          <a:effectRef idx="0">
            <a:schemeClr val="accent1"/>
          </a:effectRef>
          <a:fontRef idx="minor">
            <a:schemeClr val="tx1"/>
          </a:fontRef>
        </p:style>
      </p:cxnSp>
      <p:cxnSp>
        <p:nvCxnSpPr>
          <p:cNvPr id="106" name="Gerade Verbindung 105"/>
          <p:cNvCxnSpPr/>
          <p:nvPr/>
        </p:nvCxnSpPr>
        <p:spPr>
          <a:xfrm>
            <a:off x="827584" y="2881511"/>
            <a:ext cx="7992000" cy="0"/>
          </a:xfrm>
          <a:prstGeom prst="line">
            <a:avLst/>
          </a:prstGeom>
          <a:ln w="19050">
            <a:solidFill>
              <a:srgbClr val="FF6600"/>
            </a:solidFill>
            <a:prstDash val="sysDash"/>
          </a:ln>
        </p:spPr>
        <p:style>
          <a:lnRef idx="1">
            <a:schemeClr val="accent1"/>
          </a:lnRef>
          <a:fillRef idx="0">
            <a:schemeClr val="accent1"/>
          </a:fillRef>
          <a:effectRef idx="0">
            <a:schemeClr val="accent1"/>
          </a:effectRef>
          <a:fontRef idx="minor">
            <a:schemeClr val="tx1"/>
          </a:fontRef>
        </p:style>
      </p:cxnSp>
      <p:sp>
        <p:nvSpPr>
          <p:cNvPr id="108" name="Textfeld 107"/>
          <p:cNvSpPr txBox="1"/>
          <p:nvPr/>
        </p:nvSpPr>
        <p:spPr>
          <a:xfrm>
            <a:off x="1204298" y="2253630"/>
            <a:ext cx="1296000" cy="369332"/>
          </a:xfrm>
          <a:prstGeom prst="rect">
            <a:avLst/>
          </a:prstGeom>
          <a:solidFill>
            <a:schemeClr val="bg1"/>
          </a:solidFill>
        </p:spPr>
        <p:txBody>
          <a:bodyPr wrap="square" rtlCol="0">
            <a:spAutoFit/>
          </a:bodyPr>
          <a:lstStyle/>
          <a:p>
            <a:pPr algn="ctr"/>
            <a:r>
              <a:rPr lang="de-CH" b="1" dirty="0" smtClean="0">
                <a:solidFill>
                  <a:srgbClr val="FF0000"/>
                </a:solidFill>
              </a:rPr>
              <a:t>akute Krise</a:t>
            </a:r>
            <a:endParaRPr lang="de-CH" b="1" dirty="0">
              <a:solidFill>
                <a:srgbClr val="FF0000"/>
              </a:solidFill>
            </a:endParaRPr>
          </a:p>
        </p:txBody>
      </p:sp>
      <p:sp>
        <p:nvSpPr>
          <p:cNvPr id="114" name="Textfeld 113"/>
          <p:cNvSpPr txBox="1"/>
          <p:nvPr/>
        </p:nvSpPr>
        <p:spPr>
          <a:xfrm>
            <a:off x="3564168" y="1810916"/>
            <a:ext cx="2592008" cy="400110"/>
          </a:xfrm>
          <a:prstGeom prst="rect">
            <a:avLst/>
          </a:prstGeom>
          <a:solidFill>
            <a:schemeClr val="bg1"/>
          </a:solid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CH" sz="2000" b="1" spc="50" dirty="0" smtClean="0">
                <a:ln w="11430"/>
                <a:solidFill>
                  <a:schemeClr val="bg1">
                    <a:lumMod val="50000"/>
                  </a:schemeClr>
                </a:solidFill>
                <a:effectLst>
                  <a:outerShdw blurRad="76200" dist="50800" dir="5400000" algn="tl" rotWithShape="0">
                    <a:srgbClr val="000000">
                      <a:alpha val="65000"/>
                    </a:srgbClr>
                  </a:outerShdw>
                </a:effectLst>
              </a:rPr>
              <a:t>Schadensbegrenzung</a:t>
            </a:r>
            <a:endParaRPr lang="de-CH" sz="2000" b="1" spc="50" dirty="0">
              <a:ln w="11430"/>
              <a:solidFill>
                <a:schemeClr val="bg1">
                  <a:lumMod val="50000"/>
                </a:schemeClr>
              </a:solidFill>
              <a:effectLst>
                <a:outerShdw blurRad="76200" dist="50800" dir="5400000" algn="tl" rotWithShape="0">
                  <a:srgbClr val="000000">
                    <a:alpha val="65000"/>
                  </a:srgbClr>
                </a:outerShdw>
              </a:effectLst>
            </a:endParaRPr>
          </a:p>
        </p:txBody>
      </p:sp>
      <p:sp>
        <p:nvSpPr>
          <p:cNvPr id="92" name="Textfeld 91"/>
          <p:cNvSpPr txBox="1"/>
          <p:nvPr/>
        </p:nvSpPr>
        <p:spPr>
          <a:xfrm>
            <a:off x="2643174" y="4000504"/>
            <a:ext cx="5400000" cy="36000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CH"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akute Problemlösung</a:t>
            </a:r>
            <a:endParaRPr lang="de-CH"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87" name="Gerade Verbindung 86"/>
          <p:cNvCxnSpPr/>
          <p:nvPr/>
        </p:nvCxnSpPr>
        <p:spPr>
          <a:xfrm>
            <a:off x="1000100" y="4615036"/>
            <a:ext cx="7812000" cy="0"/>
          </a:xfrm>
          <a:prstGeom prst="line">
            <a:avLst/>
          </a:prstGeom>
          <a:ln w="38100">
            <a:solidFill>
              <a:srgbClr val="003300"/>
            </a:solidFill>
            <a:prstDash val="sysDash"/>
          </a:ln>
        </p:spPr>
        <p:style>
          <a:lnRef idx="1">
            <a:schemeClr val="accent1"/>
          </a:lnRef>
          <a:fillRef idx="0">
            <a:schemeClr val="accent1"/>
          </a:fillRef>
          <a:effectRef idx="0">
            <a:schemeClr val="accent1"/>
          </a:effectRef>
          <a:fontRef idx="minor">
            <a:schemeClr val="tx1"/>
          </a:fontRef>
        </p:style>
      </p:cxnSp>
      <p:sp>
        <p:nvSpPr>
          <p:cNvPr id="90" name="Textfeld 89"/>
          <p:cNvSpPr txBox="1"/>
          <p:nvPr/>
        </p:nvSpPr>
        <p:spPr>
          <a:xfrm>
            <a:off x="2643174" y="5072074"/>
            <a:ext cx="5400000" cy="360000"/>
          </a:xfrm>
          <a:prstGeom prst="rect">
            <a:avLst/>
          </a:prstGeom>
          <a:noFill/>
          <a:ln>
            <a:noFill/>
          </a:ln>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CH"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Früherkennung &amp; Frühintervention</a:t>
            </a:r>
            <a:endParaRPr lang="de-CH"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1" name="Textfeld 50"/>
          <p:cNvSpPr txBox="1"/>
          <p:nvPr/>
        </p:nvSpPr>
        <p:spPr>
          <a:xfrm>
            <a:off x="1115684" y="3143248"/>
            <a:ext cx="2170432" cy="369332"/>
          </a:xfrm>
          <a:prstGeom prst="rect">
            <a:avLst/>
          </a:prstGeom>
          <a:solidFill>
            <a:schemeClr val="bg1"/>
          </a:solidFill>
        </p:spPr>
        <p:txBody>
          <a:bodyPr wrap="square" rtlCol="0">
            <a:spAutoFit/>
          </a:bodyPr>
          <a:lstStyle/>
          <a:p>
            <a:pPr algn="ctr"/>
            <a:r>
              <a:rPr lang="de-CH" dirty="0" smtClean="0">
                <a:solidFill>
                  <a:srgbClr val="FF0000"/>
                </a:solidFill>
              </a:rPr>
              <a:t>krisenhafte Situation</a:t>
            </a:r>
            <a:endParaRPr lang="de-CH" dirty="0">
              <a:solidFill>
                <a:srgbClr val="FF0000"/>
              </a:solidFill>
            </a:endParaRPr>
          </a:p>
        </p:txBody>
      </p:sp>
      <p:sp>
        <p:nvSpPr>
          <p:cNvPr id="109" name="Textfeld 108"/>
          <p:cNvSpPr txBox="1"/>
          <p:nvPr/>
        </p:nvSpPr>
        <p:spPr>
          <a:xfrm>
            <a:off x="1071538" y="5072074"/>
            <a:ext cx="2170432" cy="369332"/>
          </a:xfrm>
          <a:prstGeom prst="rect">
            <a:avLst/>
          </a:prstGeom>
          <a:solidFill>
            <a:schemeClr val="bg1"/>
          </a:solidFill>
        </p:spPr>
        <p:txBody>
          <a:bodyPr wrap="square" rtlCol="0">
            <a:spAutoFit/>
          </a:bodyPr>
          <a:lstStyle/>
          <a:p>
            <a:pPr algn="ctr"/>
            <a:r>
              <a:rPr lang="de-CH" dirty="0" smtClean="0">
                <a:solidFill>
                  <a:schemeClr val="tx2">
                    <a:lumMod val="90000"/>
                    <a:lumOff val="10000"/>
                  </a:schemeClr>
                </a:solidFill>
              </a:rPr>
              <a:t>erste Auffälligkeiten</a:t>
            </a:r>
            <a:endParaRPr lang="de-CH" dirty="0">
              <a:solidFill>
                <a:schemeClr val="tx2">
                  <a:lumMod val="90000"/>
                  <a:lumOff val="10000"/>
                </a:schemeClr>
              </a:solidFill>
            </a:endParaRPr>
          </a:p>
        </p:txBody>
      </p:sp>
      <p:sp>
        <p:nvSpPr>
          <p:cNvPr id="107" name="Textfeld 106"/>
          <p:cNvSpPr txBox="1"/>
          <p:nvPr/>
        </p:nvSpPr>
        <p:spPr>
          <a:xfrm>
            <a:off x="1133456" y="4010029"/>
            <a:ext cx="2170432" cy="369332"/>
          </a:xfrm>
          <a:prstGeom prst="rect">
            <a:avLst/>
          </a:prstGeom>
          <a:solidFill>
            <a:schemeClr val="bg1">
              <a:alpha val="99000"/>
            </a:schemeClr>
          </a:solidFill>
        </p:spPr>
        <p:txBody>
          <a:bodyPr wrap="square" rtlCol="0">
            <a:spAutoFit/>
          </a:bodyPr>
          <a:lstStyle/>
          <a:p>
            <a:pPr algn="ctr"/>
            <a:r>
              <a:rPr lang="de-CH" dirty="0" smtClean="0">
                <a:solidFill>
                  <a:schemeClr val="tx2">
                    <a:lumMod val="90000"/>
                    <a:lumOff val="10000"/>
                  </a:schemeClr>
                </a:solidFill>
              </a:rPr>
              <a:t>schwierige Situation</a:t>
            </a:r>
            <a:endParaRPr lang="de-CH" dirty="0">
              <a:solidFill>
                <a:schemeClr val="tx2">
                  <a:lumMod val="90000"/>
                  <a:lumOff val="10000"/>
                </a:schemeClr>
              </a:solidFill>
            </a:endParaRPr>
          </a:p>
        </p:txBody>
      </p:sp>
      <p:sp>
        <p:nvSpPr>
          <p:cNvPr id="55" name="Rechteck 54"/>
          <p:cNvSpPr/>
          <p:nvPr/>
        </p:nvSpPr>
        <p:spPr>
          <a:xfrm>
            <a:off x="785786" y="6215082"/>
            <a:ext cx="396000"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 Verbindung 17"/>
          <p:cNvCxnSpPr/>
          <p:nvPr/>
        </p:nvCxnSpPr>
        <p:spPr>
          <a:xfrm>
            <a:off x="715003" y="6375425"/>
            <a:ext cx="8388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uppieren 51"/>
          <p:cNvGrpSpPr/>
          <p:nvPr/>
        </p:nvGrpSpPr>
        <p:grpSpPr>
          <a:xfrm>
            <a:off x="285720" y="1857364"/>
            <a:ext cx="731472" cy="4525219"/>
            <a:chOff x="176182" y="1857364"/>
            <a:chExt cx="731472" cy="4525219"/>
          </a:xfrm>
        </p:grpSpPr>
        <p:sp>
          <p:nvSpPr>
            <p:cNvPr id="116" name="Rechteck 115"/>
            <p:cNvSpPr/>
            <p:nvPr/>
          </p:nvSpPr>
          <p:spPr>
            <a:xfrm>
              <a:off x="547654" y="3743241"/>
              <a:ext cx="360000" cy="864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5" name="Rechteck 114"/>
            <p:cNvSpPr/>
            <p:nvPr/>
          </p:nvSpPr>
          <p:spPr>
            <a:xfrm>
              <a:off x="547654" y="4607337"/>
              <a:ext cx="360000" cy="1296000"/>
            </a:xfrm>
            <a:prstGeom prst="rect">
              <a:avLst/>
            </a:prstGeom>
            <a:solidFill>
              <a:srgbClr val="008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21" name="Gerade Verbindung 20"/>
            <p:cNvCxnSpPr/>
            <p:nvPr/>
          </p:nvCxnSpPr>
          <p:spPr>
            <a:xfrm rot="16200000" flipV="1">
              <a:off x="-1530659" y="4140920"/>
              <a:ext cx="4474021" cy="930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 name="Gruppieren 69"/>
            <p:cNvGrpSpPr/>
            <p:nvPr/>
          </p:nvGrpSpPr>
          <p:grpSpPr>
            <a:xfrm>
              <a:off x="560991" y="2014479"/>
              <a:ext cx="281413" cy="3888432"/>
              <a:chOff x="971600" y="1734716"/>
              <a:chExt cx="288032" cy="3888432"/>
            </a:xfrm>
          </p:grpSpPr>
          <p:cxnSp>
            <p:nvCxnSpPr>
              <p:cNvPr id="58" name="Gerade Verbindung 57"/>
              <p:cNvCxnSpPr/>
              <p:nvPr/>
            </p:nvCxnSpPr>
            <p:spPr>
              <a:xfrm>
                <a:off x="971600" y="1734716"/>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p:nvCxnSpPr>
            <p:spPr>
              <a:xfrm>
                <a:off x="971600" y="216676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p:nvCxnSpPr>
            <p:spPr>
              <a:xfrm>
                <a:off x="971600" y="2598812"/>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971600" y="3030860"/>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p:nvCxnSpPr>
            <p:spPr>
              <a:xfrm>
                <a:off x="971600" y="3453383"/>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p:nvCxnSpPr>
            <p:spPr>
              <a:xfrm>
                <a:off x="971600" y="3885431"/>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a:xfrm>
                <a:off x="971600" y="5623148"/>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a:xfrm>
                <a:off x="971600" y="5200625"/>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p:nvPr/>
            </p:nvCxnSpPr>
            <p:spPr>
              <a:xfrm>
                <a:off x="971600" y="4749527"/>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p:nvCxnSpPr>
            <p:spPr>
              <a:xfrm>
                <a:off x="971600" y="432700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72" name="Textfeld 71"/>
            <p:cNvSpPr txBox="1"/>
            <p:nvPr/>
          </p:nvSpPr>
          <p:spPr>
            <a:xfrm>
              <a:off x="180374" y="1857364"/>
              <a:ext cx="396000" cy="307777"/>
            </a:xfrm>
            <a:prstGeom prst="rect">
              <a:avLst/>
            </a:prstGeom>
            <a:noFill/>
          </p:spPr>
          <p:txBody>
            <a:bodyPr wrap="square" rtlCol="0">
              <a:spAutoFit/>
            </a:bodyPr>
            <a:lstStyle/>
            <a:p>
              <a:r>
                <a:rPr lang="de-CH" sz="1400" b="1" dirty="0" smtClean="0">
                  <a:solidFill>
                    <a:schemeClr val="tx1">
                      <a:lumMod val="65000"/>
                      <a:lumOff val="35000"/>
                    </a:schemeClr>
                  </a:solidFill>
                </a:rPr>
                <a:t>10</a:t>
              </a:r>
              <a:endParaRPr lang="de-CH" sz="1400" b="1" dirty="0">
                <a:solidFill>
                  <a:schemeClr val="tx1">
                    <a:lumMod val="65000"/>
                    <a:lumOff val="35000"/>
                  </a:schemeClr>
                </a:solidFill>
              </a:endParaRPr>
            </a:p>
          </p:txBody>
        </p:sp>
        <p:sp>
          <p:nvSpPr>
            <p:cNvPr id="73" name="Textfeld 72"/>
            <p:cNvSpPr txBox="1"/>
            <p:nvPr/>
          </p:nvSpPr>
          <p:spPr>
            <a:xfrm>
              <a:off x="180374" y="2298937"/>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9</a:t>
              </a:r>
              <a:endParaRPr lang="de-CH" sz="1400" b="1" dirty="0">
                <a:solidFill>
                  <a:schemeClr val="tx1">
                    <a:lumMod val="65000"/>
                    <a:lumOff val="35000"/>
                  </a:schemeClr>
                </a:solidFill>
              </a:endParaRPr>
            </a:p>
          </p:txBody>
        </p:sp>
        <p:sp>
          <p:nvSpPr>
            <p:cNvPr id="74" name="Textfeld 73"/>
            <p:cNvSpPr txBox="1"/>
            <p:nvPr/>
          </p:nvSpPr>
          <p:spPr>
            <a:xfrm>
              <a:off x="180374" y="5342323"/>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2</a:t>
              </a:r>
              <a:endParaRPr lang="de-CH" sz="1400" b="1" dirty="0">
                <a:solidFill>
                  <a:schemeClr val="tx1">
                    <a:lumMod val="65000"/>
                    <a:lumOff val="35000"/>
                  </a:schemeClr>
                </a:solidFill>
              </a:endParaRPr>
            </a:p>
          </p:txBody>
        </p:sp>
        <p:sp>
          <p:nvSpPr>
            <p:cNvPr id="76" name="Textfeld 75"/>
            <p:cNvSpPr txBox="1"/>
            <p:nvPr/>
          </p:nvSpPr>
          <p:spPr>
            <a:xfrm>
              <a:off x="180374" y="4468702"/>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4</a:t>
              </a:r>
              <a:endParaRPr lang="de-CH" sz="1400" b="1" dirty="0">
                <a:solidFill>
                  <a:schemeClr val="tx1">
                    <a:lumMod val="65000"/>
                    <a:lumOff val="35000"/>
                  </a:schemeClr>
                </a:solidFill>
              </a:endParaRPr>
            </a:p>
          </p:txBody>
        </p:sp>
        <p:sp>
          <p:nvSpPr>
            <p:cNvPr id="77" name="Textfeld 76"/>
            <p:cNvSpPr txBox="1"/>
            <p:nvPr/>
          </p:nvSpPr>
          <p:spPr>
            <a:xfrm>
              <a:off x="180374" y="4881700"/>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3</a:t>
              </a:r>
              <a:endParaRPr lang="de-CH" sz="1400" b="1" dirty="0">
                <a:solidFill>
                  <a:schemeClr val="tx1">
                    <a:lumMod val="65000"/>
                    <a:lumOff val="35000"/>
                  </a:schemeClr>
                </a:solidFill>
              </a:endParaRPr>
            </a:p>
          </p:txBody>
        </p:sp>
        <p:sp>
          <p:nvSpPr>
            <p:cNvPr id="78" name="Textfeld 77"/>
            <p:cNvSpPr txBox="1"/>
            <p:nvPr/>
          </p:nvSpPr>
          <p:spPr>
            <a:xfrm>
              <a:off x="180374" y="5755321"/>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1</a:t>
              </a:r>
              <a:endParaRPr lang="de-CH" sz="1400" b="1" dirty="0">
                <a:solidFill>
                  <a:schemeClr val="tx1">
                    <a:lumMod val="65000"/>
                    <a:lumOff val="35000"/>
                  </a:schemeClr>
                </a:solidFill>
              </a:endParaRPr>
            </a:p>
          </p:txBody>
        </p:sp>
        <p:sp>
          <p:nvSpPr>
            <p:cNvPr id="79" name="Textfeld 78"/>
            <p:cNvSpPr txBox="1"/>
            <p:nvPr/>
          </p:nvSpPr>
          <p:spPr>
            <a:xfrm>
              <a:off x="180374" y="3595033"/>
              <a:ext cx="396000" cy="316209"/>
            </a:xfrm>
            <a:prstGeom prst="rect">
              <a:avLst/>
            </a:prstGeom>
            <a:noFill/>
          </p:spPr>
          <p:txBody>
            <a:bodyPr wrap="square" rtlCol="0">
              <a:spAutoFit/>
            </a:bodyPr>
            <a:lstStyle/>
            <a:p>
              <a:pPr algn="r"/>
              <a:r>
                <a:rPr lang="de-CH" sz="1400" b="1" dirty="0" smtClean="0">
                  <a:solidFill>
                    <a:schemeClr val="tx1">
                      <a:lumMod val="65000"/>
                      <a:lumOff val="35000"/>
                    </a:schemeClr>
                  </a:solidFill>
                </a:rPr>
                <a:t>6</a:t>
              </a:r>
              <a:endParaRPr lang="de-CH" sz="1400" b="1" dirty="0">
                <a:solidFill>
                  <a:schemeClr val="tx1">
                    <a:lumMod val="65000"/>
                    <a:lumOff val="35000"/>
                  </a:schemeClr>
                </a:solidFill>
              </a:endParaRPr>
            </a:p>
          </p:txBody>
        </p:sp>
        <p:sp>
          <p:nvSpPr>
            <p:cNvPr id="80" name="Textfeld 79"/>
            <p:cNvSpPr txBox="1"/>
            <p:nvPr/>
          </p:nvSpPr>
          <p:spPr>
            <a:xfrm>
              <a:off x="180374" y="3153460"/>
              <a:ext cx="396000" cy="316209"/>
            </a:xfrm>
            <a:prstGeom prst="rect">
              <a:avLst/>
            </a:prstGeom>
            <a:noFill/>
          </p:spPr>
          <p:txBody>
            <a:bodyPr wrap="square" rtlCol="0">
              <a:spAutoFit/>
            </a:bodyPr>
            <a:lstStyle/>
            <a:p>
              <a:pPr algn="r"/>
              <a:r>
                <a:rPr lang="de-CH" sz="1400" b="1" dirty="0" smtClean="0">
                  <a:solidFill>
                    <a:schemeClr val="tx1">
                      <a:lumMod val="65000"/>
                      <a:lumOff val="35000"/>
                    </a:schemeClr>
                  </a:solidFill>
                </a:rPr>
                <a:t>7</a:t>
              </a:r>
              <a:endParaRPr lang="de-CH" sz="1400" b="1" dirty="0">
                <a:solidFill>
                  <a:schemeClr val="tx1">
                    <a:lumMod val="65000"/>
                    <a:lumOff val="35000"/>
                  </a:schemeClr>
                </a:solidFill>
              </a:endParaRPr>
            </a:p>
          </p:txBody>
        </p:sp>
        <p:sp>
          <p:nvSpPr>
            <p:cNvPr id="81" name="Textfeld 80"/>
            <p:cNvSpPr txBox="1"/>
            <p:nvPr/>
          </p:nvSpPr>
          <p:spPr>
            <a:xfrm>
              <a:off x="176182" y="2730242"/>
              <a:ext cx="396000" cy="307777"/>
            </a:xfrm>
            <a:prstGeom prst="rect">
              <a:avLst/>
            </a:prstGeom>
            <a:noFill/>
          </p:spPr>
          <p:txBody>
            <a:bodyPr wrap="square" rtlCol="0">
              <a:spAutoFit/>
            </a:bodyPr>
            <a:lstStyle/>
            <a:p>
              <a:pPr algn="r"/>
              <a:r>
                <a:rPr lang="de-CH" sz="1400" b="1" dirty="0" smtClean="0">
                  <a:solidFill>
                    <a:schemeClr val="tx1">
                      <a:lumMod val="65000"/>
                      <a:lumOff val="35000"/>
                    </a:schemeClr>
                  </a:solidFill>
                </a:rPr>
                <a:t>8</a:t>
              </a:r>
              <a:endParaRPr lang="de-CH" sz="1400" b="1" dirty="0">
                <a:solidFill>
                  <a:schemeClr val="tx1">
                    <a:lumMod val="65000"/>
                    <a:lumOff val="35000"/>
                  </a:schemeClr>
                </a:solidFill>
              </a:endParaRPr>
            </a:p>
          </p:txBody>
        </p:sp>
        <p:sp>
          <p:nvSpPr>
            <p:cNvPr id="110" name="Textfeld 109"/>
            <p:cNvSpPr txBox="1"/>
            <p:nvPr/>
          </p:nvSpPr>
          <p:spPr>
            <a:xfrm>
              <a:off x="180374" y="4010339"/>
              <a:ext cx="396000" cy="316209"/>
            </a:xfrm>
            <a:prstGeom prst="rect">
              <a:avLst/>
            </a:prstGeom>
            <a:noFill/>
          </p:spPr>
          <p:txBody>
            <a:bodyPr wrap="square" rtlCol="0">
              <a:spAutoFit/>
            </a:bodyPr>
            <a:lstStyle/>
            <a:p>
              <a:pPr algn="r"/>
              <a:r>
                <a:rPr lang="de-CH" sz="1400" b="1" dirty="0" smtClean="0">
                  <a:solidFill>
                    <a:schemeClr val="tx1">
                      <a:lumMod val="65000"/>
                      <a:lumOff val="35000"/>
                    </a:schemeClr>
                  </a:solidFill>
                </a:rPr>
                <a:t>5</a:t>
              </a:r>
              <a:endParaRPr lang="de-CH" sz="1400" b="1" dirty="0">
                <a:solidFill>
                  <a:schemeClr val="tx1">
                    <a:lumMod val="65000"/>
                    <a:lumOff val="35000"/>
                  </a:schemeClr>
                </a:solidFill>
              </a:endParaRPr>
            </a:p>
          </p:txBody>
        </p:sp>
      </p:grpSp>
      <p:sp>
        <p:nvSpPr>
          <p:cNvPr id="91" name="Textfeld 90"/>
          <p:cNvSpPr txBox="1"/>
          <p:nvPr/>
        </p:nvSpPr>
        <p:spPr>
          <a:xfrm>
            <a:off x="3267306" y="2662232"/>
            <a:ext cx="3019206" cy="40011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CH" sz="2000" b="1" spc="50" dirty="0" smtClean="0">
                <a:ln w="11430">
                  <a:noFill/>
                </a:ln>
                <a:solidFill>
                  <a:schemeClr val="bg1">
                    <a:lumMod val="50000"/>
                  </a:schemeClr>
                </a:solidFill>
                <a:effectLst>
                  <a:outerShdw blurRad="76200" dist="50800" dir="5400000" algn="tl" rotWithShape="0">
                    <a:srgbClr val="000000">
                      <a:alpha val="65000"/>
                    </a:srgbClr>
                  </a:outerShdw>
                </a:effectLst>
              </a:rPr>
              <a:t>Krisenarbeit</a:t>
            </a:r>
            <a:endParaRPr lang="de-CH" sz="2000" b="1" spc="50" dirty="0">
              <a:ln w="11430">
                <a:noFill/>
              </a:ln>
              <a:solidFill>
                <a:schemeClr val="bg1">
                  <a:lumMod val="50000"/>
                </a:schemeClr>
              </a:solidFill>
              <a:effectLst>
                <a:outerShdw blurRad="76200" dist="50800" dir="5400000" algn="tl" rotWithShape="0">
                  <a:srgbClr val="000000">
                    <a:alpha val="65000"/>
                  </a:srgbClr>
                </a:outerShdw>
              </a:effectLst>
            </a:endParaRPr>
          </a:p>
        </p:txBody>
      </p:sp>
      <p:sp>
        <p:nvSpPr>
          <p:cNvPr id="56" name="Rechteck 55"/>
          <p:cNvSpPr/>
          <p:nvPr/>
        </p:nvSpPr>
        <p:spPr>
          <a:xfrm>
            <a:off x="1000100" y="3726557"/>
            <a:ext cx="7718114" cy="864000"/>
          </a:xfrm>
          <a:prstGeom prst="rect">
            <a:avLst/>
          </a:prstGeom>
          <a:solidFill>
            <a:srgbClr val="FF99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7" name="Rechteck 56"/>
          <p:cNvSpPr/>
          <p:nvPr/>
        </p:nvSpPr>
        <p:spPr>
          <a:xfrm>
            <a:off x="928662" y="4609703"/>
            <a:ext cx="7789552" cy="1296000"/>
          </a:xfrm>
          <a:prstGeom prst="rect">
            <a:avLst/>
          </a:prstGeom>
          <a:solidFill>
            <a:srgbClr val="00800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7" name="Gruppieren 69"/>
          <p:cNvGrpSpPr/>
          <p:nvPr/>
        </p:nvGrpSpPr>
        <p:grpSpPr>
          <a:xfrm rot="5400000">
            <a:off x="5130718" y="2883767"/>
            <a:ext cx="288922" cy="6960171"/>
            <a:chOff x="971600" y="1734716"/>
            <a:chExt cx="288032" cy="3888432"/>
          </a:xfrm>
        </p:grpSpPr>
        <p:cxnSp>
          <p:nvCxnSpPr>
            <p:cNvPr id="84" name="Gerade Verbindung 83"/>
            <p:cNvCxnSpPr/>
            <p:nvPr/>
          </p:nvCxnSpPr>
          <p:spPr>
            <a:xfrm>
              <a:off x="971600" y="1734716"/>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5" name="Gerade Verbindung 84"/>
            <p:cNvCxnSpPr/>
            <p:nvPr/>
          </p:nvCxnSpPr>
          <p:spPr>
            <a:xfrm>
              <a:off x="971600" y="216676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6" name="Gerade Verbindung 85"/>
            <p:cNvCxnSpPr/>
            <p:nvPr/>
          </p:nvCxnSpPr>
          <p:spPr>
            <a:xfrm>
              <a:off x="971600" y="2598812"/>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Gerade Verbindung 92"/>
            <p:cNvCxnSpPr/>
            <p:nvPr/>
          </p:nvCxnSpPr>
          <p:spPr>
            <a:xfrm>
              <a:off x="971600" y="3030860"/>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4" name="Gerade Verbindung 93"/>
            <p:cNvCxnSpPr/>
            <p:nvPr/>
          </p:nvCxnSpPr>
          <p:spPr>
            <a:xfrm>
              <a:off x="971600" y="3464025"/>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p:nvCxnSpPr>
          <p:spPr>
            <a:xfrm>
              <a:off x="971600" y="389607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6" name="Gerade Verbindung 95"/>
            <p:cNvCxnSpPr/>
            <p:nvPr/>
          </p:nvCxnSpPr>
          <p:spPr>
            <a:xfrm>
              <a:off x="971600" y="5623148"/>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p:cNvCxnSpPr/>
            <p:nvPr/>
          </p:nvCxnSpPr>
          <p:spPr>
            <a:xfrm>
              <a:off x="971600" y="519530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8" name="Gerade Verbindung 97"/>
            <p:cNvCxnSpPr/>
            <p:nvPr/>
          </p:nvCxnSpPr>
          <p:spPr>
            <a:xfrm>
              <a:off x="971600" y="4760169"/>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p:cNvCxnSpPr/>
            <p:nvPr/>
          </p:nvCxnSpPr>
          <p:spPr>
            <a:xfrm>
              <a:off x="971600" y="4327004"/>
              <a:ext cx="28803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2" name="Textfeld 51"/>
          <p:cNvSpPr txBox="1"/>
          <p:nvPr/>
        </p:nvSpPr>
        <p:spPr>
          <a:xfrm>
            <a:off x="8510132" y="6480468"/>
            <a:ext cx="406567" cy="550911"/>
          </a:xfrm>
          <a:prstGeom prst="rect">
            <a:avLst/>
          </a:prstGeom>
          <a:noFill/>
        </p:spPr>
        <p:txBody>
          <a:bodyPr wrap="square" rtlCol="0">
            <a:spAutoFit/>
          </a:bodyPr>
          <a:lstStyle/>
          <a:p>
            <a:r>
              <a:rPr lang="de-CH" sz="1400" b="1" dirty="0" smtClean="0">
                <a:solidFill>
                  <a:schemeClr val="tx1">
                    <a:lumMod val="65000"/>
                    <a:lumOff val="35000"/>
                  </a:schemeClr>
                </a:solidFill>
              </a:rPr>
              <a:t>10</a:t>
            </a:r>
            <a:endParaRPr lang="de-CH" sz="1400" b="1" dirty="0">
              <a:solidFill>
                <a:schemeClr val="tx1">
                  <a:lumMod val="65000"/>
                  <a:lumOff val="35000"/>
                </a:schemeClr>
              </a:solidFill>
            </a:endParaRPr>
          </a:p>
        </p:txBody>
      </p:sp>
      <p:sp>
        <p:nvSpPr>
          <p:cNvPr id="53" name="Textfeld 52"/>
          <p:cNvSpPr txBox="1"/>
          <p:nvPr/>
        </p:nvSpPr>
        <p:spPr>
          <a:xfrm>
            <a:off x="7719730" y="6480468"/>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9</a:t>
            </a:r>
            <a:endParaRPr lang="de-CH" sz="1400" b="1" dirty="0">
              <a:solidFill>
                <a:schemeClr val="tx1">
                  <a:lumMod val="65000"/>
                  <a:lumOff val="35000"/>
                </a:schemeClr>
              </a:solidFill>
            </a:endParaRPr>
          </a:p>
        </p:txBody>
      </p:sp>
      <p:sp>
        <p:nvSpPr>
          <p:cNvPr id="54" name="Textfeld 53"/>
          <p:cNvSpPr txBox="1"/>
          <p:nvPr/>
        </p:nvSpPr>
        <p:spPr>
          <a:xfrm>
            <a:off x="2272165" y="6480468"/>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2</a:t>
            </a:r>
            <a:endParaRPr lang="de-CH" sz="1400" b="1" dirty="0">
              <a:solidFill>
                <a:schemeClr val="tx1">
                  <a:lumMod val="65000"/>
                  <a:lumOff val="35000"/>
                </a:schemeClr>
              </a:solidFill>
            </a:endParaRPr>
          </a:p>
        </p:txBody>
      </p:sp>
      <p:sp>
        <p:nvSpPr>
          <p:cNvPr id="68" name="Textfeld 67"/>
          <p:cNvSpPr txBox="1"/>
          <p:nvPr/>
        </p:nvSpPr>
        <p:spPr>
          <a:xfrm>
            <a:off x="3835919" y="6480468"/>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4</a:t>
            </a:r>
            <a:endParaRPr lang="de-CH" sz="1400" b="1" dirty="0">
              <a:solidFill>
                <a:schemeClr val="tx1">
                  <a:lumMod val="65000"/>
                  <a:lumOff val="35000"/>
                </a:schemeClr>
              </a:solidFill>
            </a:endParaRPr>
          </a:p>
        </p:txBody>
      </p:sp>
      <p:sp>
        <p:nvSpPr>
          <p:cNvPr id="69" name="Textfeld 68"/>
          <p:cNvSpPr txBox="1"/>
          <p:nvPr/>
        </p:nvSpPr>
        <p:spPr>
          <a:xfrm>
            <a:off x="3096665" y="6480468"/>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3</a:t>
            </a:r>
            <a:endParaRPr lang="de-CH" sz="1400" b="1" dirty="0">
              <a:solidFill>
                <a:schemeClr val="tx1">
                  <a:lumMod val="65000"/>
                  <a:lumOff val="35000"/>
                </a:schemeClr>
              </a:solidFill>
            </a:endParaRPr>
          </a:p>
        </p:txBody>
      </p:sp>
      <p:sp>
        <p:nvSpPr>
          <p:cNvPr id="70" name="Textfeld 69"/>
          <p:cNvSpPr txBox="1"/>
          <p:nvPr/>
        </p:nvSpPr>
        <p:spPr>
          <a:xfrm>
            <a:off x="1532911" y="6480468"/>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1</a:t>
            </a:r>
            <a:endParaRPr lang="de-CH" sz="1400" b="1" dirty="0">
              <a:solidFill>
                <a:schemeClr val="tx1">
                  <a:lumMod val="65000"/>
                  <a:lumOff val="35000"/>
                </a:schemeClr>
              </a:solidFill>
            </a:endParaRPr>
          </a:p>
        </p:txBody>
      </p:sp>
      <p:sp>
        <p:nvSpPr>
          <p:cNvPr id="71" name="Textfeld 70"/>
          <p:cNvSpPr txBox="1"/>
          <p:nvPr/>
        </p:nvSpPr>
        <p:spPr>
          <a:xfrm>
            <a:off x="5392212" y="6472921"/>
            <a:ext cx="406567" cy="566004"/>
          </a:xfrm>
          <a:prstGeom prst="rect">
            <a:avLst/>
          </a:prstGeom>
          <a:noFill/>
        </p:spPr>
        <p:txBody>
          <a:bodyPr wrap="square" rtlCol="0">
            <a:spAutoFit/>
          </a:bodyPr>
          <a:lstStyle/>
          <a:p>
            <a:pPr algn="r"/>
            <a:r>
              <a:rPr lang="de-CH" sz="1400" b="1" dirty="0" smtClean="0">
                <a:solidFill>
                  <a:schemeClr val="tx1">
                    <a:lumMod val="65000"/>
                    <a:lumOff val="35000"/>
                  </a:schemeClr>
                </a:solidFill>
              </a:rPr>
              <a:t>6</a:t>
            </a:r>
            <a:endParaRPr lang="de-CH" sz="1400" b="1" dirty="0">
              <a:solidFill>
                <a:schemeClr val="tx1">
                  <a:lumMod val="65000"/>
                  <a:lumOff val="35000"/>
                </a:schemeClr>
              </a:solidFill>
            </a:endParaRPr>
          </a:p>
        </p:txBody>
      </p:sp>
      <p:sp>
        <p:nvSpPr>
          <p:cNvPr id="75" name="Textfeld 74"/>
          <p:cNvSpPr txBox="1"/>
          <p:nvPr/>
        </p:nvSpPr>
        <p:spPr>
          <a:xfrm>
            <a:off x="6182614" y="6472921"/>
            <a:ext cx="406567" cy="566004"/>
          </a:xfrm>
          <a:prstGeom prst="rect">
            <a:avLst/>
          </a:prstGeom>
          <a:noFill/>
        </p:spPr>
        <p:txBody>
          <a:bodyPr wrap="square" rtlCol="0">
            <a:spAutoFit/>
          </a:bodyPr>
          <a:lstStyle/>
          <a:p>
            <a:pPr algn="r"/>
            <a:r>
              <a:rPr lang="de-CH" sz="1400" b="1" dirty="0" smtClean="0">
                <a:solidFill>
                  <a:schemeClr val="tx1">
                    <a:lumMod val="65000"/>
                    <a:lumOff val="35000"/>
                  </a:schemeClr>
                </a:solidFill>
              </a:rPr>
              <a:t>7</a:t>
            </a:r>
            <a:endParaRPr lang="de-CH" sz="1400" b="1" dirty="0">
              <a:solidFill>
                <a:schemeClr val="tx1">
                  <a:lumMod val="65000"/>
                  <a:lumOff val="35000"/>
                </a:schemeClr>
              </a:solidFill>
            </a:endParaRPr>
          </a:p>
        </p:txBody>
      </p:sp>
      <p:sp>
        <p:nvSpPr>
          <p:cNvPr id="82" name="Textfeld 81"/>
          <p:cNvSpPr txBox="1"/>
          <p:nvPr/>
        </p:nvSpPr>
        <p:spPr>
          <a:xfrm>
            <a:off x="6947708" y="6476164"/>
            <a:ext cx="406567" cy="550911"/>
          </a:xfrm>
          <a:prstGeom prst="rect">
            <a:avLst/>
          </a:prstGeom>
          <a:noFill/>
        </p:spPr>
        <p:txBody>
          <a:bodyPr wrap="square" rtlCol="0">
            <a:spAutoFit/>
          </a:bodyPr>
          <a:lstStyle/>
          <a:p>
            <a:pPr algn="r"/>
            <a:r>
              <a:rPr lang="de-CH" sz="1400" b="1" dirty="0" smtClean="0">
                <a:solidFill>
                  <a:schemeClr val="tx1">
                    <a:lumMod val="65000"/>
                    <a:lumOff val="35000"/>
                  </a:schemeClr>
                </a:solidFill>
              </a:rPr>
              <a:t>8</a:t>
            </a:r>
            <a:endParaRPr lang="de-CH" sz="1400" b="1" dirty="0">
              <a:solidFill>
                <a:schemeClr val="tx1">
                  <a:lumMod val="65000"/>
                  <a:lumOff val="35000"/>
                </a:schemeClr>
              </a:solidFill>
            </a:endParaRPr>
          </a:p>
        </p:txBody>
      </p:sp>
      <p:sp>
        <p:nvSpPr>
          <p:cNvPr id="83" name="Textfeld 82"/>
          <p:cNvSpPr txBox="1"/>
          <p:nvPr/>
        </p:nvSpPr>
        <p:spPr>
          <a:xfrm>
            <a:off x="4648828" y="6472921"/>
            <a:ext cx="406567" cy="566004"/>
          </a:xfrm>
          <a:prstGeom prst="rect">
            <a:avLst/>
          </a:prstGeom>
          <a:noFill/>
        </p:spPr>
        <p:txBody>
          <a:bodyPr wrap="square" rtlCol="0">
            <a:spAutoFit/>
          </a:bodyPr>
          <a:lstStyle/>
          <a:p>
            <a:pPr algn="r"/>
            <a:r>
              <a:rPr lang="de-CH" sz="1400" b="1" dirty="0" smtClean="0">
                <a:solidFill>
                  <a:schemeClr val="tx1">
                    <a:lumMod val="65000"/>
                    <a:lumOff val="35000"/>
                  </a:schemeClr>
                </a:solidFill>
              </a:rPr>
              <a:t>5</a:t>
            </a:r>
            <a:endParaRPr lang="de-CH" sz="1400" b="1" dirty="0">
              <a:solidFill>
                <a:schemeClr val="tx1">
                  <a:lumMod val="65000"/>
                  <a:lumOff val="35000"/>
                </a:schemeClr>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linds(horizontal)">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blinds(horizontal)">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1" nodeType="clickEffect">
                                  <p:stCondLst>
                                    <p:cond delay="0"/>
                                  </p:stCondLst>
                                  <p:childTnLst>
                                    <p:animEffect transition="out" filter="blinds(horizontal)">
                                      <p:cBhvr>
                                        <p:cTn id="16" dur="500"/>
                                        <p:tgtEl>
                                          <p:spTgt spid="56"/>
                                        </p:tgtEl>
                                      </p:cBhvr>
                                    </p:animEffect>
                                    <p:set>
                                      <p:cBhvr>
                                        <p:cTn id="17" dur="1" fill="hold">
                                          <p:stCondLst>
                                            <p:cond delay="499"/>
                                          </p:stCondLst>
                                        </p:cTn>
                                        <p:tgtEl>
                                          <p:spTgt spid="56"/>
                                        </p:tgtEl>
                                        <p:attrNameLst>
                                          <p:attrName>style.visibility</p:attrName>
                                        </p:attrNameLst>
                                      </p:cBhvr>
                                      <p:to>
                                        <p:strVal val="hidden"/>
                                      </p:to>
                                    </p:set>
                                  </p:childTnLst>
                                </p:cTn>
                              </p:par>
                              <p:par>
                                <p:cTn id="18" presetID="3" presetClass="exit" presetSubtype="10" fill="hold" grpId="1" nodeType="withEffect">
                                  <p:stCondLst>
                                    <p:cond delay="0"/>
                                  </p:stCondLst>
                                  <p:childTnLst>
                                    <p:animEffect transition="out" filter="blinds(horizontal)">
                                      <p:cBhvr>
                                        <p:cTn id="19" dur="500"/>
                                        <p:tgtEl>
                                          <p:spTgt spid="57"/>
                                        </p:tgtEl>
                                      </p:cBhvr>
                                    </p:animEffect>
                                    <p:set>
                                      <p:cBhvr>
                                        <p:cTn id="20" dur="1" fill="hold">
                                          <p:stCondLst>
                                            <p:cond delay="499"/>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6" grpId="1" animBg="1"/>
      <p:bldP spid="57" grpId="0" animBg="1"/>
      <p:bldP spid="5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558356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Grundsätzliches</a:t>
            </a:r>
          </a:p>
        </p:txBody>
      </p:sp>
      <p:sp>
        <p:nvSpPr>
          <p:cNvPr id="12" name="Inhaltsplatzhalter 2"/>
          <p:cNvSpPr>
            <a:spLocks noGrp="1"/>
          </p:cNvSpPr>
          <p:nvPr>
            <p:ph idx="1"/>
          </p:nvPr>
        </p:nvSpPr>
        <p:spPr>
          <a:xfrm>
            <a:off x="457200" y="1912615"/>
            <a:ext cx="8435280" cy="4925144"/>
          </a:xfrm>
        </p:spPr>
        <p:txBody>
          <a:bodyPr>
            <a:normAutofit/>
          </a:bodyPr>
          <a:lstStyle/>
          <a:p>
            <a:pPr>
              <a:lnSpc>
                <a:spcPct val="80000"/>
              </a:lnSpc>
            </a:pPr>
            <a:r>
              <a:rPr lang="de-CH" sz="2400" dirty="0"/>
              <a:t>a</a:t>
            </a:r>
            <a:r>
              <a:rPr lang="de-CH" sz="2400" dirty="0" smtClean="0"/>
              <a:t>uf </a:t>
            </a:r>
            <a:r>
              <a:rPr lang="de-CH" sz="2400" dirty="0"/>
              <a:t>ungünstige Entwicklungen bei </a:t>
            </a:r>
            <a:r>
              <a:rPr lang="de-CH" sz="2400" dirty="0" smtClean="0"/>
              <a:t>den Jugendlichen achten</a:t>
            </a:r>
            <a:r>
              <a:rPr lang="de-CH" sz="2400" dirty="0"/>
              <a:t>, sie darauf </a:t>
            </a:r>
            <a:r>
              <a:rPr lang="de-CH" sz="2400" dirty="0" smtClean="0"/>
              <a:t>ansprechen und </a:t>
            </a:r>
            <a:r>
              <a:rPr lang="de-CH" sz="2400" dirty="0"/>
              <a:t>allenfalls die </a:t>
            </a:r>
            <a:r>
              <a:rPr lang="de-CH" sz="2400" dirty="0" smtClean="0"/>
              <a:t>Eltern beiziehen</a:t>
            </a:r>
            <a:endParaRPr lang="de-CH" sz="2400" dirty="0"/>
          </a:p>
          <a:p>
            <a:pPr>
              <a:lnSpc>
                <a:spcPct val="80000"/>
              </a:lnSpc>
              <a:spcBef>
                <a:spcPts val="1800"/>
              </a:spcBef>
            </a:pPr>
            <a:r>
              <a:rPr lang="de-CH" sz="2400" dirty="0"/>
              <a:t>Hilfestellungen suchen und veranlassen</a:t>
            </a:r>
          </a:p>
          <a:p>
            <a:pPr>
              <a:lnSpc>
                <a:spcPct val="80000"/>
              </a:lnSpc>
              <a:spcBef>
                <a:spcPts val="1800"/>
              </a:spcBef>
            </a:pPr>
            <a:r>
              <a:rPr lang="de-CH" sz="2400" dirty="0"/>
              <a:t>Probleme in Klassenstunden </a:t>
            </a:r>
            <a:r>
              <a:rPr lang="de-CH" sz="2400" dirty="0" smtClean="0"/>
              <a:t>erörtern, evtl. </a:t>
            </a:r>
            <a:r>
              <a:rPr lang="de-CH" sz="2400" dirty="0"/>
              <a:t>Probleme auch „öffentlich“ </a:t>
            </a:r>
            <a:r>
              <a:rPr lang="de-CH" sz="2400" dirty="0" smtClean="0"/>
              <a:t>machen</a:t>
            </a:r>
            <a:endParaRPr lang="de-CH" sz="2400" dirty="0"/>
          </a:p>
          <a:p>
            <a:pPr>
              <a:lnSpc>
                <a:spcPct val="80000"/>
              </a:lnSpc>
              <a:spcBef>
                <a:spcPts val="1800"/>
              </a:spcBef>
            </a:pPr>
            <a:r>
              <a:rPr lang="de-CH" sz="2400" dirty="0"/>
              <a:t>Klassenlehrerfunktion ist wichtig </a:t>
            </a:r>
            <a:r>
              <a:rPr lang="de-CH" sz="2400" dirty="0" smtClean="0"/>
              <a:t/>
            </a:r>
            <a:br>
              <a:rPr lang="de-CH" sz="2400" dirty="0" smtClean="0"/>
            </a:br>
            <a:r>
              <a:rPr lang="de-CH" sz="2400" dirty="0" smtClean="0"/>
              <a:t>(</a:t>
            </a:r>
            <a:r>
              <a:rPr lang="de-CH" sz="2400" dirty="0"/>
              <a:t>wesentlicher Teil </a:t>
            </a:r>
            <a:r>
              <a:rPr lang="de-CH" sz="2400" dirty="0" smtClean="0"/>
              <a:t>einer guten Prävention und Früherkennung!)</a:t>
            </a:r>
            <a:endParaRPr lang="de-CH" sz="2400" dirty="0"/>
          </a:p>
          <a:p>
            <a:pPr>
              <a:lnSpc>
                <a:spcPct val="80000"/>
              </a:lnSpc>
              <a:spcBef>
                <a:spcPts val="1800"/>
              </a:spcBef>
            </a:pPr>
            <a:r>
              <a:rPr lang="de-CH" sz="2400" dirty="0" smtClean="0"/>
              <a:t>Schulleitung, interne Fachpersonen frühzeitig informieren </a:t>
            </a:r>
            <a:r>
              <a:rPr lang="de-CH" sz="2400" dirty="0"/>
              <a:t>und </a:t>
            </a:r>
            <a:r>
              <a:rPr lang="de-CH" sz="2400" dirty="0" smtClean="0"/>
              <a:t>beiziehen - Lehrperson muss nicht alles </a:t>
            </a:r>
            <a:r>
              <a:rPr lang="de-CH" sz="2400" dirty="0"/>
              <a:t>selbst </a:t>
            </a:r>
            <a:r>
              <a:rPr lang="de-CH" sz="2400" dirty="0" smtClean="0"/>
              <a:t>bewältigen</a:t>
            </a:r>
            <a:endParaRPr lang="de-CH" sz="2400" dirty="0"/>
          </a:p>
          <a:p>
            <a:pPr>
              <a:lnSpc>
                <a:spcPct val="80000"/>
              </a:lnSpc>
              <a:spcBef>
                <a:spcPts val="1800"/>
              </a:spcBef>
            </a:pPr>
            <a:r>
              <a:rPr lang="de-CH" sz="2400" dirty="0"/>
              <a:t>hartnäckig </a:t>
            </a:r>
            <a:r>
              <a:rPr lang="de-CH" sz="2400" dirty="0" smtClean="0"/>
              <a:t>bleiben und </a:t>
            </a:r>
            <a:r>
              <a:rPr lang="de-CH" sz="2400" dirty="0"/>
              <a:t>bei bestimmten Verfahren auf </a:t>
            </a:r>
            <a:r>
              <a:rPr lang="de-CH" sz="2400" dirty="0" smtClean="0"/>
              <a:t>die Verschriftlichung </a:t>
            </a:r>
            <a:r>
              <a:rPr lang="de-CH" sz="2400" dirty="0"/>
              <a:t>achten</a:t>
            </a:r>
            <a:endParaRPr lang="de-CH" sz="2400" dirty="0" smtClean="0"/>
          </a:p>
          <a:p>
            <a:pPr marL="0" lvl="0" indent="0">
              <a:buNone/>
              <a:defRPr/>
            </a:pPr>
            <a:endParaRPr lang="de-CH" sz="2800" dirty="0" smtClean="0"/>
          </a:p>
          <a:p>
            <a:pPr>
              <a:buNone/>
            </a:pPr>
            <a:endParaRPr lang="de-CH" sz="2400" dirty="0" smtClean="0"/>
          </a:p>
          <a:p>
            <a:pPr>
              <a:buNone/>
            </a:pPr>
            <a:endParaRPr lang="de-CH" sz="2400" u="sng" dirty="0" smtClean="0"/>
          </a:p>
        </p:txBody>
      </p:sp>
    </p:spTree>
    <p:extLst>
      <p:ext uri="{BB962C8B-B14F-4D97-AF65-F5344CB8AC3E}">
        <p14:creationId xmlns:p14="http://schemas.microsoft.com/office/powerpoint/2010/main" val="11741568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827088" y="404813"/>
            <a:ext cx="7235825" cy="3336925"/>
          </a:xfrm>
          <a:prstGeom prst="rect">
            <a:avLst/>
          </a:prstGeom>
          <a:noFill/>
          <a:ln w="9525">
            <a:noFill/>
            <a:miter lim="800000"/>
            <a:headEnd/>
            <a:tailEnd/>
          </a:ln>
        </p:spPr>
      </p:pic>
      <p:pic>
        <p:nvPicPr>
          <p:cNvPr id="3" name="Picture 3"/>
          <p:cNvPicPr>
            <a:picLocks noChangeAspect="1" noChangeArrowheads="1"/>
          </p:cNvPicPr>
          <p:nvPr/>
        </p:nvPicPr>
        <p:blipFill>
          <a:blip r:embed="rId3" cstate="print"/>
          <a:srcRect/>
          <a:stretch>
            <a:fillRect/>
          </a:stretch>
        </p:blipFill>
        <p:spPr bwMode="auto">
          <a:xfrm>
            <a:off x="827088" y="3860800"/>
            <a:ext cx="7205662" cy="26098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817585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Grundsätzliches  ZUM  </a:t>
            </a:r>
            <a:r>
              <a:rPr lang="de-CH" sz="3600" b="1" cap="all" dirty="0" err="1" smtClean="0">
                <a:ln/>
                <a:solidFill>
                  <a:schemeClr val="tx2">
                    <a:lumMod val="90000"/>
                    <a:lumOff val="10000"/>
                  </a:schemeClr>
                </a:solidFill>
                <a:effectLst>
                  <a:outerShdw blurRad="19685" dist="12700" dir="5400000" algn="tl" rotWithShape="0">
                    <a:schemeClr val="accent1">
                      <a:satMod val="130000"/>
                      <a:alpha val="60000"/>
                    </a:schemeClr>
                  </a:outerShdw>
                </a:effectLst>
              </a:rPr>
              <a:t>VORGEhEN</a:t>
            </a:r>
            <a:endPar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endParaRPr>
          </a:p>
        </p:txBody>
      </p:sp>
      <p:sp>
        <p:nvSpPr>
          <p:cNvPr id="12" name="Inhaltsplatzhalter 2"/>
          <p:cNvSpPr>
            <a:spLocks noGrp="1"/>
          </p:cNvSpPr>
          <p:nvPr>
            <p:ph idx="1"/>
          </p:nvPr>
        </p:nvSpPr>
        <p:spPr>
          <a:xfrm>
            <a:off x="457200" y="1700808"/>
            <a:ext cx="8435280" cy="5136951"/>
          </a:xfrm>
        </p:spPr>
        <p:txBody>
          <a:bodyPr>
            <a:normAutofit/>
          </a:bodyPr>
          <a:lstStyle/>
          <a:p>
            <a:pPr>
              <a:lnSpc>
                <a:spcPct val="80000"/>
              </a:lnSpc>
            </a:pPr>
            <a:r>
              <a:rPr lang="de-CH" sz="2400" dirty="0" smtClean="0"/>
              <a:t>mit Hypothesen arbeiten; entsprechend nachfragen (und all-fällige Missverständnisse umgehend klären)</a:t>
            </a:r>
          </a:p>
          <a:p>
            <a:pPr>
              <a:lnSpc>
                <a:spcPct val="80000"/>
              </a:lnSpc>
            </a:pPr>
            <a:r>
              <a:rPr lang="de-CH" sz="2400" dirty="0" smtClean="0"/>
              <a:t>Personen auf Auffälligkeiten ansprechen ("ich erlebe Sie sonst ganz anders …")</a:t>
            </a:r>
            <a:endParaRPr lang="de-CH" sz="2400" dirty="0"/>
          </a:p>
          <a:p>
            <a:pPr>
              <a:lnSpc>
                <a:spcPct val="80000"/>
              </a:lnSpc>
            </a:pPr>
            <a:r>
              <a:rPr lang="de-CH" sz="2400" dirty="0" smtClean="0"/>
              <a:t>"Leute reagieren in solchen Situationen höchst unterschiedlich …; deshalb kann ich Sie so nicht gehen lassen …"</a:t>
            </a:r>
          </a:p>
          <a:p>
            <a:pPr>
              <a:lnSpc>
                <a:spcPct val="80000"/>
              </a:lnSpc>
            </a:pPr>
            <a:r>
              <a:rPr lang="de-CH" sz="2400" dirty="0" smtClean="0"/>
              <a:t>"Struktur" schaffen (Sicherheit </a:t>
            </a:r>
            <a:r>
              <a:rPr lang="de-CH" sz="2400" dirty="0" err="1" smtClean="0"/>
              <a:t>vemitteln</a:t>
            </a:r>
            <a:r>
              <a:rPr lang="de-CH" sz="2400" dirty="0" smtClean="0"/>
              <a:t>)</a:t>
            </a:r>
            <a:endParaRPr lang="de-CH" sz="2400" dirty="0"/>
          </a:p>
          <a:p>
            <a:pPr>
              <a:lnSpc>
                <a:spcPct val="80000"/>
              </a:lnSpc>
            </a:pPr>
            <a:r>
              <a:rPr lang="de-CH" sz="2400" dirty="0" smtClean="0"/>
              <a:t>wer kann in welcher Situation welche Unterstützung anbieten? wer kann Verantwortung übernehmen?</a:t>
            </a:r>
            <a:br>
              <a:rPr lang="de-CH" sz="2400" dirty="0" smtClean="0"/>
            </a:br>
            <a:r>
              <a:rPr lang="de-CH" sz="2400" dirty="0" smtClean="0"/>
              <a:t>Verantwortung von </a:t>
            </a:r>
            <a:r>
              <a:rPr lang="de-CH" sz="2400" dirty="0" err="1" smtClean="0"/>
              <a:t>evt</a:t>
            </a:r>
            <a:r>
              <a:rPr lang="de-CH" sz="2400" dirty="0" smtClean="0"/>
              <a:t>. Krisen auslösenden Personen?</a:t>
            </a:r>
            <a:br>
              <a:rPr lang="de-CH" sz="2400" dirty="0" smtClean="0"/>
            </a:br>
            <a:r>
              <a:rPr lang="de-CH" sz="2400" dirty="0" err="1" smtClean="0"/>
              <a:t>evt</a:t>
            </a:r>
            <a:r>
              <a:rPr lang="de-CH" sz="2400" dirty="0" smtClean="0"/>
              <a:t>. Begleitperson organisieren</a:t>
            </a:r>
            <a:endParaRPr lang="de-CH" sz="2400" dirty="0"/>
          </a:p>
          <a:p>
            <a:pPr>
              <a:lnSpc>
                <a:spcPct val="80000"/>
              </a:lnSpc>
            </a:pPr>
            <a:r>
              <a:rPr lang="de-CH" sz="2400" dirty="0" smtClean="0"/>
              <a:t>wenn jemand wirklich in einer Krise ist, ist er wenig </a:t>
            </a:r>
            <a:r>
              <a:rPr lang="de-CH" sz="2400" dirty="0" err="1" smtClean="0"/>
              <a:t>entschei-dungsfähig</a:t>
            </a:r>
            <a:r>
              <a:rPr lang="de-CH" sz="2400" dirty="0" smtClean="0"/>
              <a:t> (muss beim Vorgehen berücksichtigt werden; eher nur "passives Einverständnis"; </a:t>
            </a:r>
            <a:r>
              <a:rPr lang="de-CH" sz="2400" dirty="0" err="1" smtClean="0"/>
              <a:t>evt</a:t>
            </a:r>
            <a:r>
              <a:rPr lang="de-CH" sz="2400" dirty="0" smtClean="0"/>
              <a:t>. Vorgehen "aushandeln")</a:t>
            </a:r>
          </a:p>
          <a:p>
            <a:pPr>
              <a:lnSpc>
                <a:spcPct val="80000"/>
              </a:lnSpc>
            </a:pPr>
            <a:r>
              <a:rPr lang="de-CH" sz="2400" dirty="0" smtClean="0"/>
              <a:t>Und: klären – klären – klären … und einordnen!</a:t>
            </a:r>
            <a:endParaRPr lang="de-CH" sz="2400" dirty="0"/>
          </a:p>
          <a:p>
            <a:pPr>
              <a:lnSpc>
                <a:spcPct val="80000"/>
              </a:lnSpc>
              <a:spcBef>
                <a:spcPts val="1800"/>
              </a:spcBef>
            </a:pPr>
            <a:endParaRPr lang="de-CH" sz="2400" dirty="0" smtClean="0"/>
          </a:p>
          <a:p>
            <a:pPr marL="0" lvl="0" indent="0">
              <a:buNone/>
              <a:defRPr/>
            </a:pPr>
            <a:endParaRPr lang="de-CH" sz="2800" dirty="0" smtClean="0"/>
          </a:p>
          <a:p>
            <a:pPr>
              <a:buNone/>
            </a:pPr>
            <a:endParaRPr lang="de-CH" sz="2400" dirty="0" smtClean="0"/>
          </a:p>
          <a:p>
            <a:pPr>
              <a:buNone/>
            </a:pPr>
            <a:endParaRPr lang="de-CH" sz="2400" u="sng" dirty="0" smtClean="0"/>
          </a:p>
        </p:txBody>
      </p:sp>
    </p:spTree>
    <p:extLst>
      <p:ext uri="{BB962C8B-B14F-4D97-AF65-F5344CB8AC3E}">
        <p14:creationId xmlns:p14="http://schemas.microsoft.com/office/powerpoint/2010/main" val="11741568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1520" y="2060848"/>
            <a:ext cx="8640960" cy="1656184"/>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de-CH" sz="66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BEDROHUNGEN</a:t>
            </a:r>
            <a:r>
              <a:rPr lang="de-CH"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de-CH"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de-CH"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de-CH"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de-CH" sz="4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Titel 1"/>
          <p:cNvSpPr txBox="1">
            <a:spLocks/>
          </p:cNvSpPr>
          <p:nvPr/>
        </p:nvSpPr>
        <p:spPr>
          <a:xfrm>
            <a:off x="251520" y="2780928"/>
            <a:ext cx="8640960" cy="1224136"/>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de-CH" sz="4800" b="1" i="0" u="none" strike="noStrike" kern="1200" cap="all" spc="0"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p:txBody>
      </p:sp>
      <p:sp>
        <p:nvSpPr>
          <p:cNvPr id="8" name="Titel 1"/>
          <p:cNvSpPr txBox="1">
            <a:spLocks/>
          </p:cNvSpPr>
          <p:nvPr/>
        </p:nvSpPr>
        <p:spPr>
          <a:xfrm>
            <a:off x="251520" y="3717032"/>
            <a:ext cx="8640960" cy="1224136"/>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de-CH" sz="4800" b="1" i="0" u="none" strike="noStrike" kern="1200" cap="all" spc="0"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p:txBody>
      </p:sp>
    </p:spTree>
    <p:extLst>
      <p:ext uri="{BB962C8B-B14F-4D97-AF65-F5344CB8AC3E}">
        <p14:creationId xmlns:p14="http://schemas.microsoft.com/office/powerpoint/2010/main" val="33211796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8247860"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Bedrohungen durch Jugendliche </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0" lvl="2">
              <a:lnSpc>
                <a:spcPts val="2600"/>
              </a:lnSpc>
              <a:spcBef>
                <a:spcPct val="20000"/>
              </a:spcBef>
              <a:tabLst>
                <a:tab pos="1978025" algn="l"/>
              </a:tabLst>
              <a:defRPr/>
            </a:pPr>
            <a:r>
              <a:rPr lang="de-CH" sz="2800" dirty="0"/>
              <a:t>Wenn Jugendliche Drohungen gegen Leib und Leben anderer aussprechen, muss dies </a:t>
            </a:r>
            <a:r>
              <a:rPr lang="de-CH" sz="2800" dirty="0" smtClean="0"/>
              <a:t>immer </a:t>
            </a:r>
            <a:r>
              <a:rPr lang="de-CH" sz="2800" dirty="0"/>
              <a:t>ernst genommen werden. </a:t>
            </a:r>
            <a:endParaRPr lang="de-CH" sz="2800" dirty="0" smtClean="0"/>
          </a:p>
          <a:p>
            <a:pPr marL="0" lvl="2">
              <a:lnSpc>
                <a:spcPts val="2600"/>
              </a:lnSpc>
              <a:spcBef>
                <a:spcPct val="20000"/>
              </a:spcBef>
              <a:tabLst>
                <a:tab pos="1978025" algn="l"/>
              </a:tabLst>
              <a:defRPr/>
            </a:pPr>
            <a:r>
              <a:rPr lang="de-CH" sz="2800" dirty="0" smtClean="0"/>
              <a:t>Zwar </a:t>
            </a:r>
            <a:r>
              <a:rPr lang="de-CH" sz="2800" dirty="0"/>
              <a:t>mag es zutreffen, dass der Spruch „Ich bringe </a:t>
            </a:r>
            <a:r>
              <a:rPr lang="de-CH" sz="2800" dirty="0" smtClean="0"/>
              <a:t>Dich </a:t>
            </a:r>
            <a:r>
              <a:rPr lang="de-CH" sz="2800" dirty="0"/>
              <a:t>um“ einmal allzu leicht über die Lippen rutscht. Aber auch in diesem Fall ist es </a:t>
            </a:r>
            <a:r>
              <a:rPr lang="de-CH" sz="2800" dirty="0" smtClean="0"/>
              <a:t>richtig </a:t>
            </a:r>
            <a:r>
              <a:rPr lang="de-CH" sz="2800" dirty="0"/>
              <a:t>beim Jugendlichen nachzufragen: „Was hast Du gerade gesagt?“. </a:t>
            </a:r>
            <a:endParaRPr lang="de-CH" sz="2800" dirty="0" smtClean="0"/>
          </a:p>
          <a:p>
            <a:pPr marL="0" lvl="2">
              <a:lnSpc>
                <a:spcPts val="2600"/>
              </a:lnSpc>
              <a:spcBef>
                <a:spcPct val="20000"/>
              </a:spcBef>
              <a:tabLst>
                <a:tab pos="1978025" algn="l"/>
              </a:tabLst>
              <a:defRPr/>
            </a:pPr>
            <a:endParaRPr lang="de-CH" sz="2800" dirty="0"/>
          </a:p>
          <a:p>
            <a:pPr marL="0" lvl="2">
              <a:lnSpc>
                <a:spcPts val="2600"/>
              </a:lnSpc>
              <a:spcBef>
                <a:spcPct val="20000"/>
              </a:spcBef>
              <a:tabLst>
                <a:tab pos="1978025" algn="l"/>
              </a:tabLst>
              <a:defRPr/>
            </a:pPr>
            <a:r>
              <a:rPr lang="de-CH" sz="2800" dirty="0" smtClean="0"/>
              <a:t>Wichtig ist, nach der </a:t>
            </a:r>
            <a:r>
              <a:rPr lang="de-CH" sz="2800" dirty="0"/>
              <a:t>Qualität der Drohung zu </a:t>
            </a:r>
            <a:r>
              <a:rPr lang="de-CH" sz="2800" dirty="0" smtClean="0"/>
              <a:t>fragen</a:t>
            </a:r>
            <a:r>
              <a:rPr lang="de-CH" sz="2800" dirty="0"/>
              <a:t> </a:t>
            </a:r>
            <a:r>
              <a:rPr lang="de-CH" sz="2800" dirty="0" smtClean="0"/>
              <a:t>und diese dann einzuordnen.</a:t>
            </a: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32236002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8247860"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"der weg zur </a:t>
            </a:r>
            <a:r>
              <a:rPr lang="de-CH" sz="3600" b="1" cap="all" dirty="0" err="1" smtClean="0">
                <a:ln/>
                <a:solidFill>
                  <a:schemeClr val="tx2">
                    <a:lumMod val="90000"/>
                    <a:lumOff val="10000"/>
                  </a:schemeClr>
                </a:solidFill>
                <a:effectLst>
                  <a:outerShdw blurRad="19685" dist="12700" dir="5400000" algn="tl" rotWithShape="0">
                    <a:schemeClr val="accent1">
                      <a:satMod val="130000"/>
                      <a:alpha val="60000"/>
                    </a:schemeClr>
                  </a:outerShdw>
                </a:effectLst>
              </a:rPr>
              <a:t>gewalt</a:t>
            </a:r>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  </a:t>
            </a:r>
          </a:p>
        </p:txBody>
      </p:sp>
      <p:sp>
        <p:nvSpPr>
          <p:cNvPr id="24" name="Inhaltsplatzhalter 2"/>
          <p:cNvSpPr txBox="1">
            <a:spLocks/>
          </p:cNvSpPr>
          <p:nvPr/>
        </p:nvSpPr>
        <p:spPr>
          <a:xfrm>
            <a:off x="484200" y="2204864"/>
            <a:ext cx="8192256" cy="4824536"/>
          </a:xfrm>
          <a:prstGeom prst="rect">
            <a:avLst/>
          </a:prstGeom>
        </p:spPr>
        <p:txBody>
          <a:bodyPr vert="horz" lIns="91440" tIns="45720" rIns="91440" bIns="45720" rtlCol="0">
            <a:normAutofit fontScale="92500" lnSpcReduction="10000"/>
          </a:bodyPr>
          <a:lstStyle/>
          <a:p>
            <a:pPr marL="446088" indent="-446088">
              <a:spcBef>
                <a:spcPts val="1200"/>
              </a:spcBef>
              <a:buAutoNum type="arabicPeriod"/>
            </a:pPr>
            <a:r>
              <a:rPr lang="de-CH" sz="3600" b="1" dirty="0" smtClean="0"/>
              <a:t>Missstand</a:t>
            </a:r>
          </a:p>
          <a:p>
            <a:pPr marL="446088" indent="-446088">
              <a:spcBef>
                <a:spcPts val="1200"/>
              </a:spcBef>
              <a:buAutoNum type="arabicPeriod"/>
            </a:pPr>
            <a:r>
              <a:rPr lang="de-CH" sz="3600" b="1" dirty="0" smtClean="0"/>
              <a:t>Beschäftigung</a:t>
            </a:r>
          </a:p>
          <a:p>
            <a:pPr marL="446088" indent="-446088">
              <a:spcBef>
                <a:spcPts val="1200"/>
              </a:spcBef>
              <a:buAutoNum type="arabicPeriod"/>
            </a:pPr>
            <a:r>
              <a:rPr lang="de-CH" sz="3600" b="1" dirty="0" smtClean="0"/>
              <a:t>Planung</a:t>
            </a:r>
          </a:p>
          <a:p>
            <a:pPr marL="446088" indent="-446088">
              <a:spcBef>
                <a:spcPts val="1200"/>
              </a:spcBef>
              <a:buAutoNum type="arabicPeriod"/>
            </a:pPr>
            <a:r>
              <a:rPr lang="de-CH" sz="3600" b="1" dirty="0" smtClean="0"/>
              <a:t>Vorbereitung</a:t>
            </a:r>
          </a:p>
          <a:p>
            <a:pPr marL="446088" indent="-446088">
              <a:spcBef>
                <a:spcPts val="1200"/>
              </a:spcBef>
              <a:buAutoNum type="arabicPeriod"/>
            </a:pPr>
            <a:r>
              <a:rPr lang="de-CH" sz="3600" b="1" dirty="0" smtClean="0"/>
              <a:t>Vorstoss</a:t>
            </a:r>
          </a:p>
          <a:p>
            <a:pPr>
              <a:spcBef>
                <a:spcPts val="1200"/>
              </a:spcBef>
            </a:pPr>
            <a:r>
              <a:rPr lang="de-CH" sz="3600" dirty="0" smtClean="0"/>
              <a:t>Es ist fast immer ein Hilferuf!</a:t>
            </a:r>
            <a:br>
              <a:rPr lang="de-CH" sz="3600" dirty="0" smtClean="0"/>
            </a:br>
            <a:r>
              <a:rPr lang="de-CH" sz="3600" dirty="0" smtClean="0"/>
              <a:t>Warnzeichen erkennen – Jugendliche hören und ernst nehmen (Sicherheit geben).</a:t>
            </a:r>
            <a:endParaRPr lang="de-CH" sz="2400" dirty="0"/>
          </a:p>
          <a:p>
            <a:endParaRPr lang="de-CH" sz="2000" dirty="0"/>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4" name="Textfeld 3"/>
          <p:cNvSpPr txBox="1"/>
          <p:nvPr/>
        </p:nvSpPr>
        <p:spPr>
          <a:xfrm>
            <a:off x="467544" y="1700808"/>
            <a:ext cx="8208912" cy="461665"/>
          </a:xfrm>
          <a:prstGeom prst="rect">
            <a:avLst/>
          </a:prstGeom>
          <a:noFill/>
        </p:spPr>
        <p:txBody>
          <a:bodyPr wrap="square" rtlCol="0">
            <a:spAutoFit/>
          </a:bodyPr>
          <a:lstStyle/>
          <a:p>
            <a:r>
              <a:rPr lang="de-CH" sz="2400" b="1" dirty="0" smtClean="0"/>
              <a:t>(in der Regel keine Amokläufe)</a:t>
            </a:r>
            <a:endParaRPr lang="de-CH" sz="2400" b="1" dirty="0"/>
          </a:p>
        </p:txBody>
      </p:sp>
    </p:spTree>
    <p:extLst>
      <p:ext uri="{BB962C8B-B14F-4D97-AF65-F5344CB8AC3E}">
        <p14:creationId xmlns:p14="http://schemas.microsoft.com/office/powerpoint/2010/main" val="371201155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3207300"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Erfahrungen</a:t>
            </a:r>
          </a:p>
        </p:txBody>
      </p:sp>
      <p:sp>
        <p:nvSpPr>
          <p:cNvPr id="24" name="Inhaltsplatzhalter 2"/>
          <p:cNvSpPr txBox="1">
            <a:spLocks/>
          </p:cNvSpPr>
          <p:nvPr/>
        </p:nvSpPr>
        <p:spPr>
          <a:xfrm>
            <a:off x="484200" y="1844824"/>
            <a:ext cx="8264264" cy="4824536"/>
          </a:xfrm>
          <a:prstGeom prst="rect">
            <a:avLst/>
          </a:prstGeom>
        </p:spPr>
        <p:txBody>
          <a:bodyPr vert="horz" lIns="91440" tIns="45720" rIns="91440" bIns="45720" rtlCol="0">
            <a:normAutofit/>
          </a:bodyPr>
          <a:lstStyle/>
          <a:p>
            <a:pPr marL="265113" lvl="1" indent="-261938">
              <a:lnSpc>
                <a:spcPts val="2600"/>
              </a:lnSpc>
              <a:spcBef>
                <a:spcPct val="20000"/>
              </a:spcBef>
              <a:buFont typeface="Arial" pitchFamily="34" charset="0"/>
              <a:buChar char="•"/>
              <a:tabLst>
                <a:tab pos="1978025" algn="l"/>
              </a:tabLst>
              <a:defRPr/>
            </a:pPr>
            <a:r>
              <a:rPr lang="de-CH" sz="2800" dirty="0" smtClean="0">
                <a:sym typeface="Wingdings"/>
              </a:rPr>
              <a:t>Aggressionen gegen sich selbst (Suizidalität) und gegen aussen (Fremdgefährdung) liegen oft nahe beieinander.</a:t>
            </a:r>
          </a:p>
          <a:p>
            <a:pPr marL="265113" lvl="1" indent="-261938">
              <a:lnSpc>
                <a:spcPts val="2600"/>
              </a:lnSpc>
              <a:spcBef>
                <a:spcPts val="2400"/>
              </a:spcBef>
              <a:buFont typeface="Arial" pitchFamily="34" charset="0"/>
              <a:buChar char="•"/>
              <a:tabLst>
                <a:tab pos="1978025" algn="l"/>
              </a:tabLst>
              <a:defRPr/>
            </a:pPr>
            <a:r>
              <a:rPr lang="de-CH" sz="2800" dirty="0" smtClean="0">
                <a:sym typeface="Wingdings"/>
              </a:rPr>
              <a:t>in der Regel benötigen </a:t>
            </a:r>
            <a:r>
              <a:rPr lang="de-CH" sz="2800" dirty="0" err="1" smtClean="0">
                <a:sym typeface="Wingdings"/>
              </a:rPr>
              <a:t>Bedroher</a:t>
            </a:r>
            <a:r>
              <a:rPr lang="de-CH" sz="2800" dirty="0" smtClean="0">
                <a:sym typeface="Wingdings"/>
              </a:rPr>
              <a:t> und Bedrohte Unterstützung</a:t>
            </a:r>
          </a:p>
          <a:p>
            <a:pPr marL="265113" lvl="1" indent="-261938">
              <a:lnSpc>
                <a:spcPts val="2600"/>
              </a:lnSpc>
              <a:spcBef>
                <a:spcPts val="2400"/>
              </a:spcBef>
              <a:buFont typeface="Arial" pitchFamily="34" charset="0"/>
              <a:buChar char="•"/>
              <a:tabLst>
                <a:tab pos="1978025" algn="l"/>
              </a:tabLst>
              <a:defRPr/>
            </a:pPr>
            <a:r>
              <a:rPr lang="de-CH" sz="2800" dirty="0" smtClean="0">
                <a:sym typeface="Wingdings"/>
              </a:rPr>
              <a:t>wichtig ist die Gesamteinschätzung der Situation</a:t>
            </a:r>
          </a:p>
          <a:p>
            <a:pPr marL="265113" lvl="1" indent="-261938">
              <a:lnSpc>
                <a:spcPts val="2600"/>
              </a:lnSpc>
              <a:spcBef>
                <a:spcPts val="2400"/>
              </a:spcBef>
              <a:buFont typeface="Arial" pitchFamily="34" charset="0"/>
              <a:buChar char="•"/>
              <a:tabLst>
                <a:tab pos="1978025" algn="l"/>
              </a:tabLst>
              <a:defRPr/>
            </a:pPr>
            <a:r>
              <a:rPr lang="de-CH" sz="2800" i="1" dirty="0" smtClean="0"/>
              <a:t>„</a:t>
            </a:r>
            <a:r>
              <a:rPr lang="de-CH" sz="2800" dirty="0" smtClean="0">
                <a:sym typeface="Wingdings"/>
              </a:rPr>
              <a:t>Code of silence</a:t>
            </a:r>
            <a:r>
              <a:rPr lang="de-CH" sz="2800" dirty="0" smtClean="0"/>
              <a:t>“</a:t>
            </a:r>
            <a:r>
              <a:rPr lang="de-CH" sz="2800" dirty="0" smtClean="0">
                <a:sym typeface="Wingdings"/>
              </a:rPr>
              <a:t> generell aufbrechen (gerade auch im Zusammenhang von Suizidalität)</a:t>
            </a:r>
          </a:p>
          <a:p>
            <a:pPr marL="3175" lvl="1">
              <a:lnSpc>
                <a:spcPts val="2600"/>
              </a:lnSpc>
              <a:spcBef>
                <a:spcPct val="20000"/>
              </a:spcBef>
              <a:tabLst>
                <a:tab pos="1978025" algn="l"/>
              </a:tabLst>
              <a:defRPr/>
            </a:pPr>
            <a:endParaRPr lang="de-CH" sz="24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16514135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1520" y="2132856"/>
            <a:ext cx="8640960" cy="136815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de-CH" sz="66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Jugendsuizid</a:t>
            </a:r>
            <a:r>
              <a:rPr lang="de-CH"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de-CH"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de-CH"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de-CH"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de-CH" sz="4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Titel 1"/>
          <p:cNvSpPr txBox="1">
            <a:spLocks/>
          </p:cNvSpPr>
          <p:nvPr/>
        </p:nvSpPr>
        <p:spPr>
          <a:xfrm>
            <a:off x="251520" y="2780928"/>
            <a:ext cx="8640960" cy="1224136"/>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CH" sz="6600" b="1" i="0" u="none" strike="noStrike" kern="1200" cap="all" spc="0"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t/>
            </a:r>
            <a:br>
              <a:rPr kumimoji="0" lang="de-CH" sz="6600" b="1" i="0" u="none" strike="noStrike" kern="1200" cap="all" spc="0"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br>
            <a:r>
              <a:rPr kumimoji="0" lang="de-CH" sz="5400" b="1" i="0" u="none" strike="noStrike" kern="1200" cap="all" spc="0"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t>	</a:t>
            </a:r>
            <a:r>
              <a:rPr kumimoji="0" lang="de-CH" sz="4800" b="1" i="0" u="none" strike="noStrike" kern="1200" cap="all" spc="0"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t>	</a:t>
            </a:r>
            <a:endParaRPr kumimoji="0" lang="de-CH" sz="4800" b="1" i="0" u="none" strike="noStrike" kern="1200" cap="all" spc="0"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p:txBody>
      </p:sp>
      <p:sp>
        <p:nvSpPr>
          <p:cNvPr id="8" name="Titel 1"/>
          <p:cNvSpPr txBox="1">
            <a:spLocks/>
          </p:cNvSpPr>
          <p:nvPr/>
        </p:nvSpPr>
        <p:spPr>
          <a:xfrm>
            <a:off x="251520" y="3717032"/>
            <a:ext cx="8640960" cy="1224136"/>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de-CH" sz="4800" b="1" i="0" u="none" strike="noStrike" kern="1200" cap="all" spc="0"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p:txBody>
      </p:sp>
    </p:spTree>
    <p:extLst>
      <p:ext uri="{BB962C8B-B14F-4D97-AF65-F5344CB8AC3E}">
        <p14:creationId xmlns:p14="http://schemas.microsoft.com/office/powerpoint/2010/main" val="332117969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3207300"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Warnsignale</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schulischer/beruflicher Leistungsabfall</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Gefühle von Einsamkeit, Hilflosigkeit, Traurigkeit, Ausweglosigkeit etc.</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auffällig veränderte Ess- und Schlafgewohnheiten</a:t>
            </a:r>
          </a:p>
          <a:p>
            <a:pPr marL="180975" lvl="1" indent="-177800">
              <a:lnSpc>
                <a:spcPts val="2600"/>
              </a:lnSpc>
              <a:spcBef>
                <a:spcPct val="20000"/>
              </a:spcBef>
              <a:buFont typeface="Arial" pitchFamily="34" charset="0"/>
              <a:buChar char="•"/>
              <a:tabLst>
                <a:tab pos="1978025" algn="l"/>
              </a:tabLst>
              <a:defRPr/>
            </a:pPr>
            <a:r>
              <a:rPr lang="de-CH" sz="2200" dirty="0">
                <a:sym typeface="Wingdings"/>
              </a:rPr>
              <a:t>Ängste, Lustlosigkeit, Teilnahmslosigkeit</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Aufgabe beliebter (Freizeit-)Aktivitäten</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Drogen- und/oder Alkoholkonsum</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Rückzug, Isolation von Freunden, abrupter Abbruch von Freundschaften</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Sich-gehen-lassen, Vernachlässigung, gehäufte Absenzen (Schule/Beruf)</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Intensive Beschäftigung mit Tod, Sterben, Suizid</a:t>
            </a:r>
          </a:p>
          <a:p>
            <a:pPr marL="180975" lvl="1" indent="-177800">
              <a:lnSpc>
                <a:spcPts val="2600"/>
              </a:lnSpc>
              <a:spcBef>
                <a:spcPct val="20000"/>
              </a:spcBef>
              <a:buFont typeface="Arial" pitchFamily="34" charset="0"/>
              <a:buChar char="•"/>
              <a:tabLst>
                <a:tab pos="1978025" algn="l"/>
              </a:tabLst>
              <a:defRPr/>
            </a:pPr>
            <a:r>
              <a:rPr lang="de-CH" sz="2200" dirty="0" smtClean="0">
                <a:sym typeface="Wingdings"/>
              </a:rPr>
              <a:t>Phantasien / Sehnsucht um das «Danach»</a:t>
            </a:r>
            <a:endParaRPr lang="de-CH" dirty="0" smtClean="0">
              <a:solidFill>
                <a:srgbClr val="C00000"/>
              </a:solidFill>
              <a:sym typeface="Wingdings"/>
            </a:endParaRPr>
          </a:p>
          <a:p>
            <a:pPr marL="3175" lvl="1">
              <a:lnSpc>
                <a:spcPct val="150000"/>
              </a:lnSpc>
              <a:spcBef>
                <a:spcPct val="20000"/>
              </a:spcBef>
              <a:tabLst>
                <a:tab pos="1978025" algn="l"/>
              </a:tabLst>
              <a:defRPr/>
            </a:pPr>
            <a:r>
              <a:rPr lang="de-CH" sz="2400" dirty="0">
                <a:solidFill>
                  <a:srgbClr val="C00000"/>
                </a:solidFill>
                <a:sym typeface="Wingdings"/>
              </a:rPr>
              <a:t>Bei vorgängigen Verlusterlebnissen besonders aufmerksam sein!</a:t>
            </a:r>
          </a:p>
          <a:p>
            <a:pPr marL="3175" lvl="1">
              <a:lnSpc>
                <a:spcPts val="2600"/>
              </a:lnSpc>
              <a:spcBef>
                <a:spcPct val="20000"/>
              </a:spcBef>
              <a:tabLst>
                <a:tab pos="1978025" algn="l"/>
              </a:tabLst>
              <a:defRPr/>
            </a:pPr>
            <a:endParaRPr lang="de-CH" sz="24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3" name="Textfeld 2"/>
          <p:cNvSpPr txBox="1"/>
          <p:nvPr/>
        </p:nvSpPr>
        <p:spPr>
          <a:xfrm>
            <a:off x="5076056" y="764704"/>
            <a:ext cx="4032448" cy="425758"/>
          </a:xfrm>
          <a:prstGeom prst="rect">
            <a:avLst/>
          </a:prstGeom>
          <a:noFill/>
        </p:spPr>
        <p:txBody>
          <a:bodyPr wrap="square" rtlCol="0">
            <a:spAutoFit/>
          </a:bodyPr>
          <a:lstStyle/>
          <a:p>
            <a:pPr marL="3175" lvl="1">
              <a:lnSpc>
                <a:spcPts val="2600"/>
              </a:lnSpc>
              <a:spcBef>
                <a:spcPct val="20000"/>
              </a:spcBef>
              <a:tabLst>
                <a:tab pos="1978025" algn="l"/>
              </a:tabLst>
              <a:defRPr/>
            </a:pPr>
            <a:r>
              <a:rPr lang="de-CH" sz="1600" dirty="0">
                <a:solidFill>
                  <a:schemeClr val="bg1">
                    <a:lumMod val="50000"/>
                  </a:schemeClr>
                </a:solidFill>
                <a:sym typeface="Wingdings"/>
              </a:rPr>
              <a:t>(</a:t>
            </a:r>
            <a:r>
              <a:rPr lang="de-CH" sz="1400" dirty="0">
                <a:solidFill>
                  <a:schemeClr val="bg1">
                    <a:lumMod val="50000"/>
                  </a:schemeClr>
                </a:solidFill>
                <a:sym typeface="Wingdings 3"/>
              </a:rPr>
              <a:t></a:t>
            </a:r>
            <a:r>
              <a:rPr lang="de-CH" sz="1600" dirty="0">
                <a:solidFill>
                  <a:schemeClr val="bg1">
                    <a:lumMod val="50000"/>
                  </a:schemeClr>
                </a:solidFill>
                <a:sym typeface="Wingdings"/>
              </a:rPr>
              <a:t>weitere </a:t>
            </a:r>
            <a:r>
              <a:rPr lang="de-CH" sz="1600" dirty="0" smtClean="0">
                <a:solidFill>
                  <a:schemeClr val="bg1">
                    <a:lumMod val="50000"/>
                  </a:schemeClr>
                </a:solidFill>
                <a:sym typeface="Wingdings"/>
              </a:rPr>
              <a:t>Warnsignale siehe </a:t>
            </a:r>
            <a:r>
              <a:rPr lang="de-CH" sz="1600" dirty="0">
                <a:solidFill>
                  <a:schemeClr val="bg1">
                    <a:lumMod val="50000"/>
                  </a:schemeClr>
                </a:solidFill>
                <a:sym typeface="Wingdings"/>
              </a:rPr>
              <a:t>separates Paper)</a:t>
            </a:r>
          </a:p>
        </p:txBody>
      </p:sp>
    </p:spTree>
    <p:extLst>
      <p:ext uri="{BB962C8B-B14F-4D97-AF65-F5344CB8AC3E}">
        <p14:creationId xmlns:p14="http://schemas.microsoft.com/office/powerpoint/2010/main" val="234586513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4294967295"/>
          </p:nvPr>
        </p:nvSpPr>
        <p:spPr>
          <a:xfrm>
            <a:off x="381000" y="1484784"/>
            <a:ext cx="8382000" cy="4608512"/>
          </a:xfrm>
        </p:spPr>
        <p:txBody>
          <a:bodyPr lIns="91440" tIns="45720" rIns="91440" bIns="45720">
            <a:normAutofit fontScale="85000" lnSpcReduction="20000"/>
          </a:bodyPr>
          <a:lstStyle/>
          <a:p>
            <a:pPr marL="365125" indent="-255588" eaLnBrk="1" hangingPunct="1">
              <a:lnSpc>
                <a:spcPct val="90000"/>
              </a:lnSpc>
              <a:buFontTx/>
              <a:buNone/>
            </a:pPr>
            <a:r>
              <a:rPr lang="en-US" sz="2500" dirty="0" smtClean="0">
                <a:solidFill>
                  <a:srgbClr val="FF0000"/>
                </a:solidFill>
              </a:rPr>
              <a:t>	</a:t>
            </a:r>
            <a:r>
              <a:rPr lang="de-DE" sz="2500" dirty="0" smtClean="0">
                <a:solidFill>
                  <a:srgbClr val="FF0000"/>
                </a:solidFill>
              </a:rPr>
              <a:t>Stellen Sie Fragen, die sich auf die Gefühle der Person zum Leben und Sterben beziehen. Zum Beispiel: </a:t>
            </a:r>
          </a:p>
          <a:p>
            <a:pPr marL="365125" indent="-255588" eaLnBrk="1" hangingPunct="1">
              <a:lnSpc>
                <a:spcPct val="90000"/>
              </a:lnSpc>
              <a:buFontTx/>
              <a:buNone/>
            </a:pPr>
            <a:endParaRPr lang="de-DE" sz="1600" dirty="0" smtClean="0"/>
          </a:p>
          <a:p>
            <a:pPr marL="620713" lvl="1" indent="-228600" eaLnBrk="1" hangingPunct="1">
              <a:lnSpc>
                <a:spcPct val="90000"/>
              </a:lnSpc>
            </a:pPr>
            <a:r>
              <a:rPr lang="de-DE" sz="2200" dirty="0" smtClean="0"/>
              <a:t>Hattest du jemals das Gefühl, dass das Leben nicht lebenswert ist?</a:t>
            </a:r>
          </a:p>
          <a:p>
            <a:pPr marL="365125" indent="-255588" eaLnBrk="1" hangingPunct="1">
              <a:lnSpc>
                <a:spcPct val="90000"/>
              </a:lnSpc>
              <a:buFont typeface="Wingdings 2" pitchFamily="18" charset="2"/>
              <a:buNone/>
            </a:pPr>
            <a:endParaRPr lang="de-DE" sz="2200" dirty="0" smtClean="0"/>
          </a:p>
          <a:p>
            <a:pPr marL="620713" lvl="1" indent="-228600" eaLnBrk="1" hangingPunct="1">
              <a:lnSpc>
                <a:spcPct val="90000"/>
              </a:lnSpc>
            </a:pPr>
            <a:r>
              <a:rPr lang="de-DE" sz="2200" dirty="0" smtClean="0"/>
              <a:t>Hast du dir jemals gewünscht, abends einzuschlafen und einfach nicht mehr aufzuwachen?</a:t>
            </a:r>
          </a:p>
          <a:p>
            <a:pPr marL="365125" indent="-255588" eaLnBrk="1" hangingPunct="1">
              <a:lnSpc>
                <a:spcPct val="90000"/>
              </a:lnSpc>
              <a:buFont typeface="Wingdings 2" pitchFamily="18" charset="2"/>
              <a:buNone/>
            </a:pPr>
            <a:endParaRPr lang="de-DE" sz="2200" dirty="0" smtClean="0"/>
          </a:p>
          <a:p>
            <a:pPr marL="620713" lvl="1" indent="-228600" eaLnBrk="1" hangingPunct="1">
              <a:lnSpc>
                <a:spcPct val="90000"/>
              </a:lnSpc>
            </a:pPr>
            <a:r>
              <a:rPr lang="de-DE" sz="2200" dirty="0" smtClean="0"/>
              <a:t>Wie siehst du die Zukunft?</a:t>
            </a:r>
          </a:p>
          <a:p>
            <a:pPr marL="365125" indent="-255588" eaLnBrk="1" hangingPunct="1">
              <a:lnSpc>
                <a:spcPct val="90000"/>
              </a:lnSpc>
              <a:buFont typeface="Wingdings 2" pitchFamily="18" charset="2"/>
              <a:buNone/>
            </a:pPr>
            <a:endParaRPr lang="de-DE" sz="2200" dirty="0" smtClean="0"/>
          </a:p>
          <a:p>
            <a:pPr marL="620713" lvl="1" indent="-228600" eaLnBrk="1" hangingPunct="1">
              <a:lnSpc>
                <a:spcPct val="90000"/>
              </a:lnSpc>
            </a:pPr>
            <a:r>
              <a:rPr lang="de-DE" sz="2200" dirty="0" smtClean="0"/>
              <a:t>Was könnte dazu führen, dass du der Zukunft hoffnungsvoller (oder weniger hoffnungsvoll) entgegen blicken würdest?</a:t>
            </a:r>
          </a:p>
          <a:p>
            <a:pPr marL="365125" indent="-255588" eaLnBrk="1" hangingPunct="1">
              <a:lnSpc>
                <a:spcPct val="90000"/>
              </a:lnSpc>
              <a:buFont typeface="Wingdings 2" pitchFamily="18" charset="2"/>
              <a:buNone/>
            </a:pPr>
            <a:endParaRPr lang="de-DE" sz="2200" dirty="0" smtClean="0"/>
          </a:p>
          <a:p>
            <a:pPr marL="620713" lvl="1" indent="-228600" eaLnBrk="1" hangingPunct="1">
              <a:lnSpc>
                <a:spcPct val="90000"/>
              </a:lnSpc>
            </a:pPr>
            <a:r>
              <a:rPr lang="de-DE" sz="2200" dirty="0" smtClean="0"/>
              <a:t>Was könnte dazu führen, dass du deinem bisherigen Leben entfliehen wolltest oder wünschtest tot zu sein? </a:t>
            </a:r>
          </a:p>
          <a:p>
            <a:pPr marL="365125" indent="-255588" eaLnBrk="1" hangingPunct="1">
              <a:lnSpc>
                <a:spcPct val="90000"/>
              </a:lnSpc>
              <a:buFont typeface="Wingdings 2" pitchFamily="18" charset="2"/>
              <a:buNone/>
            </a:pPr>
            <a:endParaRPr lang="de-DE" sz="2200" dirty="0" smtClean="0"/>
          </a:p>
          <a:p>
            <a:pPr marL="620713" lvl="1" indent="-228600" eaLnBrk="1" hangingPunct="1">
              <a:lnSpc>
                <a:spcPct val="90000"/>
              </a:lnSpc>
            </a:pPr>
            <a:r>
              <a:rPr lang="de-DE" sz="2200" dirty="0" smtClean="0"/>
              <a:t>Welche Dinge in deinem Leben tragen dazu bei, dass du weiterhin leben möchtest? </a:t>
            </a:r>
          </a:p>
          <a:p>
            <a:pPr marL="365125" indent="-255588" eaLnBrk="1" hangingPunct="1">
              <a:lnSpc>
                <a:spcPct val="90000"/>
              </a:lnSpc>
            </a:pPr>
            <a:endParaRPr lang="en-US" sz="2500" dirty="0" smtClean="0"/>
          </a:p>
        </p:txBody>
      </p:sp>
      <p:sp>
        <p:nvSpPr>
          <p:cNvPr id="3" name="Title 2"/>
          <p:cNvSpPr>
            <a:spLocks noGrp="1"/>
          </p:cNvSpPr>
          <p:nvPr>
            <p:ph type="title" idx="4294967295"/>
          </p:nvPr>
        </p:nvSpPr>
        <p:spPr>
          <a:xfrm>
            <a:off x="755576" y="836712"/>
            <a:ext cx="7790278" cy="648072"/>
          </a:xfrm>
          <a:prstGeom prst="rect">
            <a:avLst/>
          </a:prstGeom>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de-DE" sz="3200" b="1" kern="1200" dirty="0" smtClean="0">
                <a:effectLst>
                  <a:outerShdw blurRad="31750" dist="25400" dir="5400000" algn="tl" rotWithShape="0">
                    <a:srgbClr val="000000">
                      <a:alpha val="25000"/>
                    </a:srgbClr>
                  </a:outerShdw>
                </a:effectLst>
              </a:rPr>
              <a:t>Risikobeurteilung</a:t>
            </a:r>
            <a:endParaRPr lang="de-DE" sz="3200" b="1" i="1" kern="1200" dirty="0">
              <a:solidFill>
                <a:srgbClr val="FF0000"/>
              </a:solidFill>
              <a:effectLst>
                <a:outerShdw blurRad="31750" dist="25400" dir="5400000" algn="tl" rotWithShape="0">
                  <a:srgbClr val="000000">
                    <a:alpha val="2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81000" y="1556792"/>
            <a:ext cx="8229600" cy="4996408"/>
          </a:xfrm>
        </p:spPr>
        <p:txBody>
          <a:bodyPr lIns="91440" tIns="45720" rIns="91440" bIns="45720">
            <a:normAutofit/>
          </a:bodyPr>
          <a:lstStyle/>
          <a:p>
            <a:pPr marL="365125" indent="-255588" eaLnBrk="1" hangingPunct="1">
              <a:lnSpc>
                <a:spcPct val="80000"/>
              </a:lnSpc>
              <a:buFontTx/>
              <a:buNone/>
              <a:defRPr/>
            </a:pPr>
            <a:r>
              <a:rPr lang="en-US" sz="2700" dirty="0">
                <a:solidFill>
                  <a:srgbClr val="FF0000"/>
                </a:solidFill>
              </a:rPr>
              <a:t>	</a:t>
            </a:r>
            <a:endParaRPr lang="de-DE" sz="2600" dirty="0" smtClean="0"/>
          </a:p>
          <a:p>
            <a:pPr marL="620713" lvl="1" indent="-228600" eaLnBrk="1" hangingPunct="1">
              <a:lnSpc>
                <a:spcPct val="80000"/>
              </a:lnSpc>
              <a:defRPr/>
            </a:pPr>
            <a:r>
              <a:rPr lang="de-DE" sz="2200" dirty="0" smtClean="0"/>
              <a:t>Wenn dir Gedanken in den Sinn kämen, dich selbst zu verletzen oder dich zu töten, was würdest du tun? </a:t>
            </a:r>
          </a:p>
          <a:p>
            <a:pPr marL="620713" lvl="1" indent="-228600" eaLnBrk="1" hangingPunct="1">
              <a:lnSpc>
                <a:spcPct val="80000"/>
              </a:lnSpc>
              <a:defRPr/>
            </a:pPr>
            <a:endParaRPr lang="de-DE" sz="2200" dirty="0" smtClean="0"/>
          </a:p>
          <a:p>
            <a:pPr marL="620713" lvl="1" indent="-228600" eaLnBrk="1" hangingPunct="1">
              <a:lnSpc>
                <a:spcPct val="80000"/>
              </a:lnSpc>
              <a:defRPr/>
            </a:pPr>
            <a:r>
              <a:rPr lang="de-DE" sz="2200" dirty="0" smtClean="0"/>
              <a:t>Hast du einen konkreten Plan, dich zu verletzen oder dich zu töten? Wenn ja, wie sieht der Plan aus?</a:t>
            </a:r>
          </a:p>
          <a:p>
            <a:pPr marL="620713" lvl="1" indent="-228600" eaLnBrk="1" hangingPunct="1">
              <a:lnSpc>
                <a:spcPct val="80000"/>
              </a:lnSpc>
              <a:buFont typeface="Wingdings 2" pitchFamily="18" charset="2"/>
              <a:buNone/>
              <a:defRPr/>
            </a:pPr>
            <a:endParaRPr lang="de-DE" sz="2200" dirty="0" smtClean="0"/>
          </a:p>
          <a:p>
            <a:pPr marL="620713" lvl="1" indent="-228600" eaLnBrk="1" hangingPunct="1">
              <a:lnSpc>
                <a:spcPct val="80000"/>
              </a:lnSpc>
              <a:defRPr/>
            </a:pPr>
            <a:r>
              <a:rPr lang="de-DE" sz="2200" dirty="0" smtClean="0"/>
              <a:t>Hast du Zugang zu Pistolen oder anderen tödlichen Waffen (Messer, Tabletten, etc.)?</a:t>
            </a:r>
          </a:p>
          <a:p>
            <a:pPr marL="620713" lvl="1" indent="-228600" eaLnBrk="1" hangingPunct="1">
              <a:lnSpc>
                <a:spcPct val="80000"/>
              </a:lnSpc>
              <a:buFont typeface="Wingdings 2" pitchFamily="18" charset="2"/>
              <a:buNone/>
              <a:defRPr/>
            </a:pPr>
            <a:endParaRPr lang="de-DE" sz="2200" dirty="0" smtClean="0"/>
          </a:p>
          <a:p>
            <a:pPr marL="620713" lvl="1" indent="-228600" eaLnBrk="1" hangingPunct="1">
              <a:lnSpc>
                <a:spcPct val="80000"/>
              </a:lnSpc>
              <a:defRPr/>
            </a:pPr>
            <a:r>
              <a:rPr lang="de-DE" sz="2200" dirty="0" smtClean="0"/>
              <a:t>Hast du irgendwelche besondere Vorbereitungen getroffen? (z.B. spezielle Dinge gekauft, etwas notiert oder einen letzten Willen aufgeschrieben, finanzielle Angelegenheiten geregelt, Vorkehrungen getroffen, um Entdeckung zu vermeiden, die Durchführung des Plans geprobt)? </a:t>
            </a:r>
          </a:p>
          <a:p>
            <a:pPr marL="620713" lvl="1" indent="-228600" eaLnBrk="1" hangingPunct="1">
              <a:lnSpc>
                <a:spcPct val="80000"/>
              </a:lnSpc>
              <a:buNone/>
              <a:defRPr/>
            </a:pPr>
            <a:endParaRPr lang="en-US" sz="2400" dirty="0"/>
          </a:p>
        </p:txBody>
      </p:sp>
      <p:sp>
        <p:nvSpPr>
          <p:cNvPr id="3" name="Title 2"/>
          <p:cNvSpPr>
            <a:spLocks noGrp="1"/>
          </p:cNvSpPr>
          <p:nvPr>
            <p:ph type="title" idx="4294967295"/>
          </p:nvPr>
        </p:nvSpPr>
        <p:spPr>
          <a:xfrm>
            <a:off x="971600" y="1052736"/>
            <a:ext cx="6572201" cy="720080"/>
          </a:xfrm>
          <a:prstGeom prst="rect">
            <a:avLst/>
          </a:prstGeom>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3200" b="1" kern="1200" dirty="0" err="1" smtClean="0">
                <a:effectLst>
                  <a:outerShdw blurRad="31750" dist="25400" dir="5400000" algn="tl" rotWithShape="0">
                    <a:srgbClr val="000000">
                      <a:alpha val="25000"/>
                    </a:srgbClr>
                  </a:outerShdw>
                </a:effectLst>
              </a:rPr>
              <a:t>Risikobeurteilung</a:t>
            </a:r>
            <a:endParaRPr sz="3200" b="1" kern="1200" dirty="0">
              <a:effectLst>
                <a:outerShdw blurRad="31750" dist="25400" dir="5400000" algn="tl" rotWithShape="0">
                  <a:srgbClr val="000000">
                    <a:alpha val="2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idx="4294967295"/>
          </p:nvPr>
        </p:nvSpPr>
        <p:spPr>
          <a:xfrm>
            <a:off x="914400" y="1447800"/>
            <a:ext cx="8001000" cy="4708525"/>
          </a:xfrm>
        </p:spPr>
        <p:txBody>
          <a:bodyPr lIns="91440" tIns="45720" rIns="91440" bIns="45720"/>
          <a:lstStyle/>
          <a:p>
            <a:pPr marL="365125" indent="-255588" eaLnBrk="1" hangingPunct="1"/>
            <a:r>
              <a:rPr lang="de-DE" i="1" dirty="0" smtClean="0"/>
              <a:t>Skalierte Fragen</a:t>
            </a:r>
          </a:p>
          <a:p>
            <a:pPr marL="858838" lvl="2" eaLnBrk="1" hangingPunct="1"/>
            <a:r>
              <a:rPr lang="de-DE" sz="2300" dirty="0" smtClean="0">
                <a:ea typeface="MS PGothic" pitchFamily="34" charset="-128"/>
              </a:rPr>
              <a:t>“Könntest du deine Absicht, dich jetzt zu töten auf einer Skala von 1 bis 10 einordnen?”</a:t>
            </a:r>
          </a:p>
          <a:p>
            <a:pPr marL="858838" lvl="2" eaLnBrk="1" hangingPunct="1"/>
            <a:r>
              <a:rPr lang="de-DE" sz="2300" dirty="0" smtClean="0">
                <a:ea typeface="MS PGothic" pitchFamily="34" charset="-128"/>
              </a:rPr>
              <a:t>“Heute ordnest du deine Absicht dich zu töten bei 5 ein. Als wir uns das letzte Mal sahen, hattest du deine Absicht bei 7 eingeordnet. Was glaubst du, hat sich geändert?” </a:t>
            </a:r>
          </a:p>
          <a:p>
            <a:pPr marL="858838" lvl="2" eaLnBrk="1" hangingPunct="1">
              <a:buFontTx/>
              <a:buNone/>
            </a:pPr>
            <a:endParaRPr lang="de-DE" sz="2300" dirty="0" smtClean="0">
              <a:ea typeface="MS PGothic" pitchFamily="34" charset="-128"/>
            </a:endParaRPr>
          </a:p>
          <a:p>
            <a:pPr marL="365125" indent="-255588" eaLnBrk="1" hangingPunct="1"/>
            <a:r>
              <a:rPr lang="de-DE" i="1" dirty="0" err="1" smtClean="0"/>
              <a:t>Symptomverstärkung</a:t>
            </a:r>
            <a:endParaRPr lang="de-DE" i="1" dirty="0" smtClean="0"/>
          </a:p>
          <a:p>
            <a:pPr marL="858838" lvl="2" eaLnBrk="1" hangingPunct="1"/>
            <a:r>
              <a:rPr lang="de-DE" sz="2300" dirty="0" smtClean="0">
                <a:ea typeface="MS PGothic" pitchFamily="34" charset="-128"/>
              </a:rPr>
              <a:t>“An den Tagen, an denen deine Suizidabsicht am stärksten war, wie häufig hast du an Selbsttötung gedacht - 50%, 80%, 90% des Tages?”</a:t>
            </a:r>
          </a:p>
          <a:p>
            <a:pPr marL="1371600" lvl="4" eaLnBrk="1" hangingPunct="1">
              <a:buFontTx/>
              <a:buNone/>
            </a:pPr>
            <a:endParaRPr lang="en-US" sz="2800" dirty="0" smtClean="0">
              <a:ea typeface="MS PGothic" pitchFamily="34" charset="-128"/>
            </a:endParaRPr>
          </a:p>
          <a:p>
            <a:pPr marL="1143000" lvl="3" eaLnBrk="1" hangingPunct="1">
              <a:buFontTx/>
              <a:buNone/>
            </a:pPr>
            <a:endParaRPr lang="en-US" sz="2700" dirty="0" smtClean="0">
              <a:ea typeface="MS PGothic"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p:cNvGraphicFramePr>
          <p:nvPr/>
        </p:nvGraphicFramePr>
        <p:xfrm>
          <a:off x="395536" y="831850"/>
          <a:ext cx="8431022" cy="5832642"/>
        </p:xfrm>
        <a:graphic>
          <a:graphicData uri="http://schemas.openxmlformats.org/drawingml/2006/table">
            <a:tbl>
              <a:tblPr firstRow="1" bandRow="1">
                <a:tableStyleId>{21E4AEA4-8DFA-4A89-87EB-49C32662AFE0}</a:tableStyleId>
              </a:tblPr>
              <a:tblGrid>
                <a:gridCol w="3122612"/>
                <a:gridCol w="1092914"/>
                <a:gridCol w="3122612"/>
                <a:gridCol w="1092884"/>
              </a:tblGrid>
              <a:tr h="397607">
                <a:tc>
                  <a:txBody>
                    <a:bodyPr/>
                    <a:lstStyle/>
                    <a:p>
                      <a:r>
                        <a:rPr lang="de-CH" sz="1800" dirty="0" smtClean="0"/>
                        <a:t>Vorfälle: Schuljahr 10/11</a:t>
                      </a:r>
                      <a:endParaRPr lang="de-CH" sz="1800" dirty="0">
                        <a:solidFill>
                          <a:schemeClr val="tx1"/>
                        </a:solidFill>
                      </a:endParaRPr>
                    </a:p>
                  </a:txBody>
                  <a:tcPr/>
                </a:tc>
                <a:tc>
                  <a:txBody>
                    <a:bodyPr/>
                    <a:lstStyle/>
                    <a:p>
                      <a:pPr algn="ctr"/>
                      <a:r>
                        <a:rPr lang="de-CH" dirty="0" smtClean="0"/>
                        <a:t>Anzahl</a:t>
                      </a:r>
                      <a:endParaRPr lang="de-CH" dirty="0">
                        <a:solidFill>
                          <a:schemeClr val="tx1"/>
                        </a:solidFill>
                      </a:endParaRPr>
                    </a:p>
                  </a:txBody>
                  <a:tcPr/>
                </a:tc>
                <a:tc>
                  <a:txBody>
                    <a:bodyPr/>
                    <a:lstStyle/>
                    <a:p>
                      <a:r>
                        <a:rPr lang="de-CH" dirty="0" smtClean="0"/>
                        <a:t>Vorfälle: Schuljahr</a:t>
                      </a:r>
                      <a:r>
                        <a:rPr lang="de-CH" baseline="0" dirty="0" smtClean="0"/>
                        <a:t> 10/11</a:t>
                      </a:r>
                      <a:endParaRPr lang="de-CH" dirty="0">
                        <a:solidFill>
                          <a:schemeClr val="tx1"/>
                        </a:solidFill>
                      </a:endParaRPr>
                    </a:p>
                  </a:txBody>
                  <a:tcPr/>
                </a:tc>
                <a:tc>
                  <a:txBody>
                    <a:bodyPr/>
                    <a:lstStyle/>
                    <a:p>
                      <a:pPr algn="ctr"/>
                      <a:r>
                        <a:rPr lang="de-CH" dirty="0" smtClean="0"/>
                        <a:t>Anzahl</a:t>
                      </a:r>
                      <a:endParaRPr lang="de-CH" dirty="0">
                        <a:solidFill>
                          <a:schemeClr val="tx1"/>
                        </a:solidFill>
                      </a:endParaRPr>
                    </a:p>
                  </a:txBody>
                  <a:tcPr/>
                </a:tc>
              </a:tr>
              <a:tr h="347317">
                <a:tc>
                  <a:txBody>
                    <a:bodyPr/>
                    <a:lstStyle/>
                    <a:p>
                      <a:r>
                        <a:rPr lang="de-CH" sz="1600" dirty="0" smtClean="0"/>
                        <a:t>Mobbing</a:t>
                      </a:r>
                      <a:endParaRPr lang="de-CH" sz="1600" b="0" dirty="0" smtClean="0"/>
                    </a:p>
                  </a:txBody>
                  <a:tcPr/>
                </a:tc>
                <a:tc>
                  <a:txBody>
                    <a:bodyPr/>
                    <a:lstStyle/>
                    <a:p>
                      <a:pPr algn="ctr"/>
                      <a:r>
                        <a:rPr lang="de-CH" sz="1600" b="0" dirty="0" smtClean="0">
                          <a:solidFill>
                            <a:schemeClr val="tx1"/>
                          </a:solidFill>
                        </a:rPr>
                        <a:t>11</a:t>
                      </a:r>
                      <a:endParaRPr lang="de-CH" sz="1600" b="0" dirty="0">
                        <a:solidFill>
                          <a:schemeClr val="tx1"/>
                        </a:solidFill>
                      </a:endParaRPr>
                    </a:p>
                  </a:txBody>
                  <a:tcPr/>
                </a:tc>
                <a:tc>
                  <a:txBody>
                    <a:bodyPr/>
                    <a:lstStyle/>
                    <a:p>
                      <a:r>
                        <a:rPr lang="de-CH" sz="1600" dirty="0" smtClean="0"/>
                        <a:t>Sexueller Übergriff / Nötigung</a:t>
                      </a:r>
                      <a:endParaRPr lang="de-CH" sz="1600" dirty="0"/>
                    </a:p>
                  </a:txBody>
                  <a:tcPr/>
                </a:tc>
                <a:tc>
                  <a:txBody>
                    <a:bodyPr/>
                    <a:lstStyle/>
                    <a:p>
                      <a:pPr algn="ctr"/>
                      <a:r>
                        <a:rPr lang="de-CH" sz="1600" b="0" dirty="0" smtClean="0"/>
                        <a:t>2</a:t>
                      </a:r>
                      <a:endParaRPr lang="de-CH" sz="1600" b="1" dirty="0"/>
                    </a:p>
                  </a:txBody>
                  <a:tcPr/>
                </a:tc>
              </a:tr>
              <a:tr h="360880">
                <a:tc>
                  <a:txBody>
                    <a:bodyPr/>
                    <a:lstStyle/>
                    <a:p>
                      <a:r>
                        <a:rPr lang="de-CH" sz="1600" dirty="0" smtClean="0"/>
                        <a:t>Schul- und Klassenklima</a:t>
                      </a:r>
                      <a:endParaRPr lang="de-CH" sz="1600" dirty="0"/>
                    </a:p>
                  </a:txBody>
                  <a:tcPr/>
                </a:tc>
                <a:tc>
                  <a:txBody>
                    <a:bodyPr/>
                    <a:lstStyle/>
                    <a:p>
                      <a:pPr algn="ctr"/>
                      <a:r>
                        <a:rPr lang="de-CH" sz="1600" b="0" dirty="0" smtClean="0">
                          <a:solidFill>
                            <a:schemeClr val="tx1"/>
                          </a:solidFill>
                        </a:rPr>
                        <a:t>31</a:t>
                      </a:r>
                      <a:endParaRPr lang="de-CH" sz="1600" b="0" dirty="0">
                        <a:solidFill>
                          <a:schemeClr val="tx1"/>
                        </a:solidFill>
                      </a:endParaRPr>
                    </a:p>
                  </a:txBody>
                  <a:tcPr/>
                </a:tc>
                <a:tc>
                  <a:txBody>
                    <a:bodyPr/>
                    <a:lstStyle/>
                    <a:p>
                      <a:r>
                        <a:rPr lang="de-CH" sz="1600" dirty="0" smtClean="0"/>
                        <a:t>Psychische</a:t>
                      </a:r>
                      <a:r>
                        <a:rPr lang="de-CH" sz="1600" baseline="0" dirty="0" smtClean="0"/>
                        <a:t> Probleme</a:t>
                      </a:r>
                      <a:endParaRPr lang="de-CH" sz="1600" dirty="0"/>
                    </a:p>
                  </a:txBody>
                  <a:tcPr/>
                </a:tc>
                <a:tc>
                  <a:txBody>
                    <a:bodyPr/>
                    <a:lstStyle/>
                    <a:p>
                      <a:pPr algn="ctr"/>
                      <a:r>
                        <a:rPr lang="de-CH" sz="1600" b="0" dirty="0" smtClean="0"/>
                        <a:t>6</a:t>
                      </a:r>
                      <a:endParaRPr lang="de-CH" sz="1600" b="1" dirty="0"/>
                    </a:p>
                  </a:txBody>
                  <a:tcPr/>
                </a:tc>
              </a:tr>
              <a:tr h="360880">
                <a:tc>
                  <a:txBody>
                    <a:bodyPr/>
                    <a:lstStyle/>
                    <a:p>
                      <a:r>
                        <a:rPr lang="de-CH" sz="1600" dirty="0" smtClean="0"/>
                        <a:t>Konflikt</a:t>
                      </a:r>
                      <a:r>
                        <a:rPr lang="de-CH" sz="1600" baseline="0" dirty="0" smtClean="0"/>
                        <a:t> Schule – Elternhaus</a:t>
                      </a:r>
                      <a:endParaRPr lang="de-CH" sz="1600" dirty="0"/>
                    </a:p>
                  </a:txBody>
                  <a:tcPr/>
                </a:tc>
                <a:tc>
                  <a:txBody>
                    <a:bodyPr/>
                    <a:lstStyle/>
                    <a:p>
                      <a:pPr algn="ctr"/>
                      <a:r>
                        <a:rPr lang="de-CH" sz="1600" b="0" dirty="0" smtClean="0">
                          <a:solidFill>
                            <a:schemeClr val="tx1"/>
                          </a:solidFill>
                        </a:rPr>
                        <a:t>13</a:t>
                      </a:r>
                      <a:endParaRPr lang="de-CH" sz="1600" b="0" dirty="0">
                        <a:solidFill>
                          <a:schemeClr val="tx1"/>
                        </a:solidFill>
                      </a:endParaRPr>
                    </a:p>
                  </a:txBody>
                  <a:tcPr/>
                </a:tc>
                <a:tc>
                  <a:txBody>
                    <a:bodyPr/>
                    <a:lstStyle/>
                    <a:p>
                      <a:r>
                        <a:rPr lang="de-CH" sz="1600" dirty="0" smtClean="0"/>
                        <a:t>Essstörungen</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Konflikt Lehrerteam</a:t>
                      </a:r>
                      <a:endParaRPr lang="de-CH" sz="1600" dirty="0"/>
                    </a:p>
                  </a:txBody>
                  <a:tcPr/>
                </a:tc>
                <a:tc>
                  <a:txBody>
                    <a:bodyPr/>
                    <a:lstStyle/>
                    <a:p>
                      <a:pPr algn="ctr"/>
                      <a:r>
                        <a:rPr lang="de-CH" sz="1600" dirty="0" smtClean="0"/>
                        <a:t>1</a:t>
                      </a:r>
                      <a:endParaRPr lang="de-CH" sz="1600" b="1" dirty="0"/>
                    </a:p>
                  </a:txBody>
                  <a:tcPr/>
                </a:tc>
                <a:tc>
                  <a:txBody>
                    <a:bodyPr/>
                    <a:lstStyle/>
                    <a:p>
                      <a:r>
                        <a:rPr lang="de-CH" sz="1600" dirty="0" smtClean="0"/>
                        <a:t>Selbstverletzung</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Konflikt Behörden – Lehrperson</a:t>
                      </a:r>
                      <a:endParaRPr lang="de-CH" sz="1600" dirty="0"/>
                    </a:p>
                  </a:txBody>
                  <a:tcPr/>
                </a:tc>
                <a:tc>
                  <a:txBody>
                    <a:bodyPr/>
                    <a:lstStyle/>
                    <a:p>
                      <a:pPr algn="ctr"/>
                      <a:r>
                        <a:rPr lang="de-CH" sz="1600" b="0" dirty="0" smtClean="0">
                          <a:solidFill>
                            <a:schemeClr val="tx1"/>
                          </a:solidFill>
                        </a:rPr>
                        <a:t>7</a:t>
                      </a:r>
                      <a:endParaRPr lang="de-CH" sz="1600" b="0" dirty="0">
                        <a:solidFill>
                          <a:schemeClr val="tx1"/>
                        </a:solidFill>
                      </a:endParaRPr>
                    </a:p>
                  </a:txBody>
                  <a:tcPr/>
                </a:tc>
                <a:tc>
                  <a:txBody>
                    <a:bodyPr/>
                    <a:lstStyle/>
                    <a:p>
                      <a:r>
                        <a:rPr lang="de-CH" sz="1600" dirty="0" smtClean="0"/>
                        <a:t>Suchtverhalten</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Konflikt</a:t>
                      </a:r>
                      <a:r>
                        <a:rPr lang="de-CH" sz="1600" baseline="0" dirty="0" smtClean="0"/>
                        <a:t> Schüler/in - Lehrperson</a:t>
                      </a:r>
                      <a:endParaRPr lang="de-CH" sz="1600" dirty="0"/>
                    </a:p>
                  </a:txBody>
                  <a:tcPr/>
                </a:tc>
                <a:tc>
                  <a:txBody>
                    <a:bodyPr/>
                    <a:lstStyle/>
                    <a:p>
                      <a:pPr algn="ctr"/>
                      <a:r>
                        <a:rPr lang="de-CH" sz="1600" b="0" dirty="0" smtClean="0"/>
                        <a:t>4</a:t>
                      </a:r>
                      <a:endParaRPr lang="de-CH" sz="1600" b="1" dirty="0"/>
                    </a:p>
                  </a:txBody>
                  <a:tcPr/>
                </a:tc>
                <a:tc>
                  <a:txBody>
                    <a:bodyPr/>
                    <a:lstStyle/>
                    <a:p>
                      <a:r>
                        <a:rPr lang="de-CH" sz="1600" dirty="0" smtClean="0"/>
                        <a:t>Suizidalität</a:t>
                      </a:r>
                      <a:endParaRPr lang="de-CH" sz="1600" dirty="0"/>
                    </a:p>
                  </a:txBody>
                  <a:tcPr/>
                </a:tc>
                <a:tc>
                  <a:txBody>
                    <a:bodyPr/>
                    <a:lstStyle/>
                    <a:p>
                      <a:pPr algn="ctr"/>
                      <a:r>
                        <a:rPr lang="de-CH" sz="1600" b="0" dirty="0" smtClean="0">
                          <a:solidFill>
                            <a:schemeClr val="tx1"/>
                          </a:solidFill>
                        </a:rPr>
                        <a:t>2</a:t>
                      </a:r>
                      <a:endParaRPr lang="de-CH" sz="1600" b="0" dirty="0">
                        <a:solidFill>
                          <a:schemeClr val="tx1"/>
                        </a:solidFill>
                      </a:endParaRPr>
                    </a:p>
                  </a:txBody>
                  <a:tcPr/>
                </a:tc>
              </a:tr>
              <a:tr h="360880">
                <a:tc>
                  <a:txBody>
                    <a:bodyPr/>
                    <a:lstStyle/>
                    <a:p>
                      <a:r>
                        <a:rPr lang="de-CH" sz="1600" dirty="0" smtClean="0"/>
                        <a:t>Schulverweigerung</a:t>
                      </a:r>
                      <a:endParaRPr lang="de-CH" sz="1600" dirty="0"/>
                    </a:p>
                  </a:txBody>
                  <a:tcPr/>
                </a:tc>
                <a:tc>
                  <a:txBody>
                    <a:bodyPr/>
                    <a:lstStyle/>
                    <a:p>
                      <a:pPr algn="ctr"/>
                      <a:r>
                        <a:rPr lang="de-CH" sz="1600" b="0" dirty="0" smtClean="0"/>
                        <a:t>-</a:t>
                      </a:r>
                      <a:endParaRPr lang="de-CH" sz="1600" b="1" dirty="0"/>
                    </a:p>
                  </a:txBody>
                  <a:tcPr/>
                </a:tc>
                <a:tc>
                  <a:txBody>
                    <a:bodyPr/>
                    <a:lstStyle/>
                    <a:p>
                      <a:r>
                        <a:rPr lang="de-CH" sz="1600" dirty="0" smtClean="0"/>
                        <a:t>Suizid</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Tätlichkeit</a:t>
                      </a:r>
                      <a:endParaRPr lang="de-CH" sz="1600" dirty="0"/>
                    </a:p>
                  </a:txBody>
                  <a:tcPr/>
                </a:tc>
                <a:tc>
                  <a:txBody>
                    <a:bodyPr/>
                    <a:lstStyle/>
                    <a:p>
                      <a:pPr algn="ctr"/>
                      <a:r>
                        <a:rPr lang="de-CH" sz="1600" b="0" dirty="0" smtClean="0"/>
                        <a:t>2</a:t>
                      </a:r>
                      <a:endParaRPr lang="de-CH" sz="1600" b="1" dirty="0"/>
                    </a:p>
                  </a:txBody>
                  <a:tcPr/>
                </a:tc>
                <a:tc>
                  <a:txBody>
                    <a:bodyPr/>
                    <a:lstStyle/>
                    <a:p>
                      <a:r>
                        <a:rPr lang="de-CH" sz="1600" dirty="0" smtClean="0"/>
                        <a:t>Burnout</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Körperverletzung</a:t>
                      </a:r>
                      <a:endParaRPr lang="de-CH" sz="1600" dirty="0"/>
                    </a:p>
                  </a:txBody>
                  <a:tcPr/>
                </a:tc>
                <a:tc>
                  <a:txBody>
                    <a:bodyPr/>
                    <a:lstStyle/>
                    <a:p>
                      <a:pPr algn="ctr"/>
                      <a:r>
                        <a:rPr lang="de-CH" sz="1600" b="0" dirty="0" smtClean="0"/>
                        <a:t>1</a:t>
                      </a:r>
                      <a:endParaRPr lang="de-CH" sz="1600" b="1" dirty="0"/>
                    </a:p>
                  </a:txBody>
                  <a:tcPr/>
                </a:tc>
                <a:tc>
                  <a:txBody>
                    <a:bodyPr/>
                    <a:lstStyle/>
                    <a:p>
                      <a:r>
                        <a:rPr lang="de-CH" sz="1600" dirty="0" smtClean="0"/>
                        <a:t>Belastende familiäre Situation</a:t>
                      </a:r>
                      <a:endParaRPr lang="de-CH" sz="1600" dirty="0"/>
                    </a:p>
                  </a:txBody>
                  <a:tcPr/>
                </a:tc>
                <a:tc>
                  <a:txBody>
                    <a:bodyPr/>
                    <a:lstStyle/>
                    <a:p>
                      <a:pPr algn="ctr"/>
                      <a:r>
                        <a:rPr lang="de-CH" sz="1600" dirty="0" smtClean="0"/>
                        <a:t>1</a:t>
                      </a:r>
                      <a:endParaRPr lang="de-CH" sz="1600" b="1" dirty="0"/>
                    </a:p>
                  </a:txBody>
                  <a:tcPr/>
                </a:tc>
              </a:tr>
              <a:tr h="392685">
                <a:tc>
                  <a:txBody>
                    <a:bodyPr/>
                    <a:lstStyle/>
                    <a:p>
                      <a:r>
                        <a:rPr lang="de-CH" sz="1600" dirty="0" smtClean="0"/>
                        <a:t>Nötigung / Erpressung</a:t>
                      </a:r>
                      <a:endParaRPr lang="de-CH" sz="1600" dirty="0"/>
                    </a:p>
                  </a:txBody>
                  <a:tcPr/>
                </a:tc>
                <a:tc>
                  <a:txBody>
                    <a:bodyPr/>
                    <a:lstStyle/>
                    <a:p>
                      <a:pPr algn="ctr"/>
                      <a:r>
                        <a:rPr lang="de-CH" sz="1600" b="0" dirty="0" smtClean="0"/>
                        <a:t>1</a:t>
                      </a:r>
                      <a:endParaRPr lang="de-CH" sz="1600" b="1" dirty="0"/>
                    </a:p>
                  </a:txBody>
                  <a:tcPr/>
                </a:tc>
                <a:tc>
                  <a:txBody>
                    <a:bodyPr/>
                    <a:lstStyle/>
                    <a:p>
                      <a:r>
                        <a:rPr lang="de-CH" sz="1600" dirty="0" smtClean="0"/>
                        <a:t>Häusl.</a:t>
                      </a:r>
                      <a:r>
                        <a:rPr lang="de-CH" sz="1600" baseline="0" dirty="0" smtClean="0"/>
                        <a:t> </a:t>
                      </a:r>
                      <a:r>
                        <a:rPr lang="de-CH" sz="1600" dirty="0" smtClean="0"/>
                        <a:t>Gewalt / Verwahrlosung</a:t>
                      </a:r>
                      <a:endParaRPr lang="de-CH" sz="1600" dirty="0"/>
                    </a:p>
                  </a:txBody>
                  <a:tcPr/>
                </a:tc>
                <a:tc>
                  <a:txBody>
                    <a:bodyPr/>
                    <a:lstStyle/>
                    <a:p>
                      <a:pPr algn="ctr"/>
                      <a:r>
                        <a:rPr lang="de-CH" sz="1600" b="0" dirty="0" smtClean="0"/>
                        <a:t>3</a:t>
                      </a:r>
                      <a:endParaRPr lang="de-CH" sz="1600" b="1" dirty="0"/>
                    </a:p>
                  </a:txBody>
                  <a:tcPr/>
                </a:tc>
              </a:tr>
              <a:tr h="360880">
                <a:tc>
                  <a:txBody>
                    <a:bodyPr/>
                    <a:lstStyle/>
                    <a:p>
                      <a:r>
                        <a:rPr lang="de-CH" sz="1600" dirty="0" smtClean="0"/>
                        <a:t>Drohung </a:t>
                      </a:r>
                      <a:endParaRPr lang="de-CH" sz="1600" dirty="0"/>
                    </a:p>
                  </a:txBody>
                  <a:tcPr/>
                </a:tc>
                <a:tc>
                  <a:txBody>
                    <a:bodyPr/>
                    <a:lstStyle/>
                    <a:p>
                      <a:pPr algn="ctr"/>
                      <a:r>
                        <a:rPr lang="de-CH" sz="1600" b="0" dirty="0" smtClean="0">
                          <a:solidFill>
                            <a:schemeClr val="tx1"/>
                          </a:solidFill>
                        </a:rPr>
                        <a:t>8</a:t>
                      </a:r>
                      <a:endParaRPr lang="de-CH" sz="1600" b="0" dirty="0">
                        <a:solidFill>
                          <a:schemeClr val="tx1"/>
                        </a:solidFill>
                      </a:endParaRPr>
                    </a:p>
                  </a:txBody>
                  <a:tcPr/>
                </a:tc>
                <a:tc>
                  <a:txBody>
                    <a:bodyPr/>
                    <a:lstStyle/>
                    <a:p>
                      <a:r>
                        <a:rPr lang="de-CH" sz="1600" dirty="0" smtClean="0"/>
                        <a:t>Misshandlung / Verwahrlosung</a:t>
                      </a:r>
                      <a:endParaRPr lang="de-CH" sz="1600" dirty="0"/>
                    </a:p>
                  </a:txBody>
                  <a:tcPr/>
                </a:tc>
                <a:tc>
                  <a:txBody>
                    <a:bodyPr/>
                    <a:lstStyle/>
                    <a:p>
                      <a:pPr algn="ctr"/>
                      <a:r>
                        <a:rPr lang="de-CH" sz="1600" b="0" dirty="0" smtClean="0"/>
                        <a:t>-</a:t>
                      </a:r>
                      <a:endParaRPr lang="de-CH" sz="1600" b="1" dirty="0"/>
                    </a:p>
                  </a:txBody>
                  <a:tcPr/>
                </a:tc>
              </a:tr>
              <a:tr h="360880">
                <a:tc>
                  <a:txBody>
                    <a:bodyPr/>
                    <a:lstStyle/>
                    <a:p>
                      <a:r>
                        <a:rPr lang="de-CH" sz="1600" dirty="0" smtClean="0"/>
                        <a:t>Medienmissbrauch</a:t>
                      </a:r>
                      <a:endParaRPr lang="de-CH" sz="1600" dirty="0"/>
                    </a:p>
                  </a:txBody>
                  <a:tcPr/>
                </a:tc>
                <a:tc>
                  <a:txBody>
                    <a:bodyPr/>
                    <a:lstStyle/>
                    <a:p>
                      <a:pPr algn="ctr"/>
                      <a:r>
                        <a:rPr lang="de-CH" sz="1600" b="0" dirty="0" smtClean="0"/>
                        <a:t>3</a:t>
                      </a:r>
                      <a:endParaRPr lang="de-CH" sz="1600" b="1" dirty="0"/>
                    </a:p>
                  </a:txBody>
                  <a:tcPr/>
                </a:tc>
                <a:tc>
                  <a:txBody>
                    <a:bodyPr/>
                    <a:lstStyle/>
                    <a:p>
                      <a:r>
                        <a:rPr lang="de-CH" sz="1600" dirty="0" smtClean="0"/>
                        <a:t>Höhere Gewalt</a:t>
                      </a:r>
                      <a:endParaRPr lang="de-CH" sz="1600" dirty="0"/>
                    </a:p>
                  </a:txBody>
                  <a:tcPr/>
                </a:tc>
                <a:tc>
                  <a:txBody>
                    <a:bodyPr/>
                    <a:lstStyle/>
                    <a:p>
                      <a:pPr algn="ctr"/>
                      <a:r>
                        <a:rPr lang="de-CH" sz="1600" dirty="0" smtClean="0"/>
                        <a:t>-</a:t>
                      </a:r>
                      <a:endParaRPr lang="de-CH" sz="1600" b="1" dirty="0"/>
                    </a:p>
                  </a:txBody>
                  <a:tcPr/>
                </a:tc>
              </a:tr>
              <a:tr h="360880">
                <a:tc>
                  <a:txBody>
                    <a:bodyPr/>
                    <a:lstStyle/>
                    <a:p>
                      <a:r>
                        <a:rPr lang="de-CH" sz="1600" dirty="0" smtClean="0"/>
                        <a:t>Beschimpfung</a:t>
                      </a:r>
                      <a:r>
                        <a:rPr lang="de-CH" sz="1600" baseline="0" dirty="0" smtClean="0"/>
                        <a:t> / Verleumdung</a:t>
                      </a:r>
                      <a:endParaRPr lang="de-CH" sz="1600" dirty="0"/>
                    </a:p>
                  </a:txBody>
                  <a:tcPr/>
                </a:tc>
                <a:tc>
                  <a:txBody>
                    <a:bodyPr/>
                    <a:lstStyle/>
                    <a:p>
                      <a:pPr algn="ctr"/>
                      <a:r>
                        <a:rPr lang="de-CH" sz="1600" b="0" dirty="0" smtClean="0"/>
                        <a:t>1</a:t>
                      </a:r>
                      <a:endParaRPr lang="de-CH" sz="1600" b="1" dirty="0"/>
                    </a:p>
                  </a:txBody>
                  <a:tcPr/>
                </a:tc>
                <a:tc>
                  <a:txBody>
                    <a:bodyPr/>
                    <a:lstStyle/>
                    <a:p>
                      <a:r>
                        <a:rPr lang="de-CH" sz="1600" dirty="0" smtClean="0"/>
                        <a:t>Unfall</a:t>
                      </a:r>
                      <a:endParaRPr lang="de-CH" sz="1600" dirty="0"/>
                    </a:p>
                  </a:txBody>
                  <a:tcPr/>
                </a:tc>
                <a:tc>
                  <a:txBody>
                    <a:bodyPr/>
                    <a:lstStyle/>
                    <a:p>
                      <a:pPr algn="ctr"/>
                      <a:r>
                        <a:rPr lang="de-CH" sz="1600" b="0" dirty="0" smtClean="0">
                          <a:solidFill>
                            <a:schemeClr val="tx1"/>
                          </a:solidFill>
                        </a:rPr>
                        <a:t>1</a:t>
                      </a:r>
                      <a:endParaRPr lang="de-CH" sz="1600" b="0" dirty="0">
                        <a:solidFill>
                          <a:schemeClr val="tx1"/>
                        </a:solidFill>
                      </a:endParaRPr>
                    </a:p>
                  </a:txBody>
                  <a:tcPr/>
                </a:tc>
              </a:tr>
              <a:tr h="360880">
                <a:tc>
                  <a:txBody>
                    <a:bodyPr/>
                    <a:lstStyle/>
                    <a:p>
                      <a:r>
                        <a:rPr lang="de-CH" sz="1600" dirty="0" smtClean="0"/>
                        <a:t>Sachbeschädigung / Vandalismus</a:t>
                      </a:r>
                      <a:endParaRPr lang="de-CH" sz="1600" dirty="0"/>
                    </a:p>
                  </a:txBody>
                  <a:tcPr/>
                </a:tc>
                <a:tc>
                  <a:txBody>
                    <a:bodyPr/>
                    <a:lstStyle/>
                    <a:p>
                      <a:pPr algn="ctr"/>
                      <a:r>
                        <a:rPr lang="de-CH" sz="1600" dirty="0" smtClean="0"/>
                        <a:t>-</a:t>
                      </a:r>
                      <a:endParaRPr lang="de-CH" sz="1600" b="1" dirty="0"/>
                    </a:p>
                  </a:txBody>
                  <a:tcPr/>
                </a:tc>
                <a:tc>
                  <a:txBody>
                    <a:bodyPr/>
                    <a:lstStyle/>
                    <a:p>
                      <a:r>
                        <a:rPr lang="de-CH" sz="1600" dirty="0" smtClean="0"/>
                        <a:t>Tod</a:t>
                      </a:r>
                      <a:endParaRPr lang="de-CH" sz="1600" dirty="0"/>
                    </a:p>
                  </a:txBody>
                  <a:tcPr/>
                </a:tc>
                <a:tc>
                  <a:txBody>
                    <a:bodyPr/>
                    <a:lstStyle/>
                    <a:p>
                      <a:pPr algn="ctr"/>
                      <a:r>
                        <a:rPr lang="de-CH" sz="1600" b="0" dirty="0" smtClean="0">
                          <a:solidFill>
                            <a:schemeClr val="tx1"/>
                          </a:solidFill>
                        </a:rPr>
                        <a:t>5</a:t>
                      </a:r>
                      <a:endParaRPr lang="de-CH" sz="1600" b="0" dirty="0">
                        <a:solidFill>
                          <a:schemeClr val="tx1"/>
                        </a:solidFill>
                      </a:endParaRPr>
                    </a:p>
                  </a:txBody>
                  <a:tcPr/>
                </a:tc>
              </a:tr>
              <a:tr h="364473">
                <a:tc>
                  <a:txBody>
                    <a:bodyPr/>
                    <a:lstStyle/>
                    <a:p>
                      <a:r>
                        <a:rPr lang="de-CH" sz="1600" dirty="0" smtClean="0"/>
                        <a:t>Sexuelle</a:t>
                      </a:r>
                      <a:r>
                        <a:rPr lang="de-CH" sz="1600" baseline="0" dirty="0" smtClean="0"/>
                        <a:t> Belästigung</a:t>
                      </a:r>
                      <a:endParaRPr lang="de-CH" sz="1600" dirty="0"/>
                    </a:p>
                  </a:txBody>
                  <a:tcPr/>
                </a:tc>
                <a:tc>
                  <a:txBody>
                    <a:bodyPr/>
                    <a:lstStyle/>
                    <a:p>
                      <a:pPr algn="ctr"/>
                      <a:r>
                        <a:rPr lang="de-CH" sz="1600" b="0" dirty="0" smtClean="0"/>
                        <a:t>5</a:t>
                      </a:r>
                      <a:endParaRPr lang="de-CH" sz="1600" b="1" dirty="0"/>
                    </a:p>
                  </a:txBody>
                  <a:tcPr/>
                </a:tc>
                <a:tc>
                  <a:txBody>
                    <a:bodyPr/>
                    <a:lstStyle/>
                    <a:p>
                      <a:r>
                        <a:rPr lang="de-CH" sz="1600" dirty="0" smtClean="0"/>
                        <a:t>Total</a:t>
                      </a:r>
                      <a:endParaRPr lang="de-CH" sz="1600" b="1" dirty="0"/>
                    </a:p>
                  </a:txBody>
                  <a:tcPr/>
                </a:tc>
                <a:tc>
                  <a:txBody>
                    <a:bodyPr/>
                    <a:lstStyle/>
                    <a:p>
                      <a:pPr algn="ctr"/>
                      <a:r>
                        <a:rPr lang="de-CH" sz="1600" b="1" dirty="0" smtClean="0"/>
                        <a:t>108</a:t>
                      </a:r>
                      <a:endParaRPr lang="de-CH" sz="1600" b="1"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4294967295"/>
          </p:nvPr>
        </p:nvSpPr>
        <p:spPr>
          <a:xfrm>
            <a:off x="304800" y="1676400"/>
            <a:ext cx="8839200" cy="4876800"/>
          </a:xfrm>
        </p:spPr>
        <p:txBody>
          <a:bodyPr lIns="91440" tIns="45720" rIns="91440" bIns="45720"/>
          <a:lstStyle/>
          <a:p>
            <a:pPr marL="365125" indent="-255588"/>
            <a:r>
              <a:rPr lang="de-DE" sz="2400" dirty="0" smtClean="0"/>
              <a:t>Verträge, „sich nicht zu verletzen“ oder „sich nicht zu töten“  reduzieren suizidale Handlungen nicht</a:t>
            </a:r>
          </a:p>
          <a:p>
            <a:pPr marL="365125" indent="-255588">
              <a:buFontTx/>
              <a:buNone/>
            </a:pPr>
            <a:endParaRPr lang="de-DE" sz="2400" dirty="0" smtClean="0"/>
          </a:p>
          <a:p>
            <a:pPr marL="365125" indent="-255588"/>
            <a:r>
              <a:rPr lang="de-DE" sz="2400" dirty="0" smtClean="0"/>
              <a:t>Sie dienen eher dem Therapeuten</a:t>
            </a:r>
          </a:p>
          <a:p>
            <a:pPr marL="365125" indent="-255588">
              <a:buFontTx/>
              <a:buNone/>
            </a:pPr>
            <a:endParaRPr lang="de-DE" sz="2400" dirty="0" smtClean="0"/>
          </a:p>
          <a:p>
            <a:pPr marL="365125" indent="-255588"/>
            <a:r>
              <a:rPr lang="de-DE" sz="2400" dirty="0" smtClean="0"/>
              <a:t>Sollte nicht an Stelle der Behandlung verwendet werden</a:t>
            </a:r>
          </a:p>
          <a:p>
            <a:pPr marL="365125" indent="-255588"/>
            <a:endParaRPr lang="de-DE" sz="2400" dirty="0" smtClean="0"/>
          </a:p>
          <a:p>
            <a:pPr marL="365125" indent="-255588"/>
            <a:r>
              <a:rPr lang="de-DE" sz="2400" dirty="0" smtClean="0"/>
              <a:t>Wenn verwendet, dann nur als ein Punkt der Beurteilung und Intervention</a:t>
            </a:r>
          </a:p>
          <a:p>
            <a:pPr marL="365125" indent="-255588">
              <a:buFont typeface="Wingdings 2" pitchFamily="18" charset="2"/>
              <a:buNone/>
            </a:pPr>
            <a:endParaRPr lang="en-US" dirty="0" smtClean="0"/>
          </a:p>
          <a:p>
            <a:pPr marL="365125" indent="-255588">
              <a:buFontTx/>
              <a:buNone/>
            </a:pPr>
            <a:endParaRPr lang="en-US" dirty="0" smtClean="0"/>
          </a:p>
        </p:txBody>
      </p:sp>
      <p:sp>
        <p:nvSpPr>
          <p:cNvPr id="3" name="Title 2"/>
          <p:cNvSpPr>
            <a:spLocks noGrp="1"/>
          </p:cNvSpPr>
          <p:nvPr>
            <p:ph type="title" idx="4294967295"/>
          </p:nvPr>
        </p:nvSpPr>
        <p:spPr>
          <a:xfrm>
            <a:off x="755576" y="836712"/>
            <a:ext cx="6331025" cy="792088"/>
          </a:xfrm>
          <a:prstGeom prst="rect">
            <a:avLst/>
          </a:prstGeom>
        </p:spPr>
        <p:txBody>
          <a:bodyPr rtlCol="0">
            <a:normAutofit/>
            <a:scene3d>
              <a:camera prst="orthographicFront"/>
              <a:lightRig rig="soft" dir="t"/>
            </a:scene3d>
            <a:sp3d prstMaterial="softEdge">
              <a:bevelT w="25400" h="25400"/>
            </a:sp3d>
          </a:bodyPr>
          <a:lstStyle/>
          <a:p>
            <a:pPr algn="l">
              <a:defRPr/>
            </a:pPr>
            <a:r>
              <a:rPr lang="de-DE" sz="3200" b="1" kern="1200" dirty="0" smtClean="0">
                <a:effectLst>
                  <a:outerShdw blurRad="31750" dist="25400" dir="5400000" algn="tl" rotWithShape="0">
                    <a:srgbClr val="000000">
                      <a:alpha val="25000"/>
                    </a:srgbClr>
                  </a:outerShdw>
                </a:effectLst>
              </a:rPr>
              <a:t>Ein Vertag für die Sicherheit?</a:t>
            </a:r>
            <a:endParaRPr lang="de-DE" sz="3200" b="1" kern="1200" dirty="0">
              <a:effectLst>
                <a:outerShdw blurRad="31750" dist="25400" dir="5400000" algn="tl" rotWithShape="0">
                  <a:srgbClr val="000000">
                    <a:alpha val="2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Kurzeinschätzung</a:t>
            </a:r>
          </a:p>
        </p:txBody>
      </p:sp>
      <p:sp>
        <p:nvSpPr>
          <p:cNvPr id="24" name="Inhaltsplatzhalter 2"/>
          <p:cNvSpPr txBox="1">
            <a:spLocks/>
          </p:cNvSpPr>
          <p:nvPr/>
        </p:nvSpPr>
        <p:spPr>
          <a:xfrm>
            <a:off x="484200" y="1844824"/>
            <a:ext cx="8442188" cy="4680520"/>
          </a:xfrm>
          <a:prstGeom prst="rect">
            <a:avLst/>
          </a:prstGeom>
        </p:spPr>
        <p:txBody>
          <a:bodyPr vert="horz" lIns="91440" tIns="45720" rIns="91440" bIns="45720" rtlCol="0">
            <a:normAutofit/>
          </a:bodyPr>
          <a:lstStyle/>
          <a:p>
            <a:pPr marL="3175" lvl="1">
              <a:spcBef>
                <a:spcPct val="20000"/>
              </a:spcBef>
              <a:defRPr/>
            </a:pPr>
            <a:r>
              <a:rPr lang="de-CH" sz="2500" b="1" dirty="0" smtClean="0"/>
              <a:t>Frage 1</a:t>
            </a:r>
          </a:p>
          <a:p>
            <a:pPr marL="3175" lvl="1">
              <a:spcBef>
                <a:spcPct val="20000"/>
              </a:spcBef>
              <a:defRPr/>
            </a:pPr>
            <a:r>
              <a:rPr lang="de-CH" sz="2500" dirty="0" smtClean="0">
                <a:sym typeface="Wingdings"/>
              </a:rPr>
              <a:t>Haben Sie je an Suizid gedacht? </a:t>
            </a:r>
            <a:br>
              <a:rPr lang="de-CH" sz="2500" dirty="0" smtClean="0">
                <a:sym typeface="Wingdings"/>
              </a:rPr>
            </a:br>
            <a:r>
              <a:rPr lang="de-CH" sz="2500" dirty="0" smtClean="0">
                <a:sym typeface="Wingdings"/>
              </a:rPr>
              <a:t>(sich selbst zu schädigen /nicht mehr leben zu wollen)</a:t>
            </a:r>
          </a:p>
          <a:p>
            <a:pPr marL="3175" lvl="1">
              <a:spcBef>
                <a:spcPct val="20000"/>
              </a:spcBef>
              <a:tabLst>
                <a:tab pos="534988" algn="l"/>
                <a:tab pos="2597150" algn="l"/>
              </a:tabLst>
              <a:defRPr/>
            </a:pPr>
            <a:r>
              <a:rPr lang="de-CH" sz="2200" dirty="0" smtClean="0">
                <a:sym typeface="Wingdings"/>
              </a:rPr>
              <a:t>	</a:t>
            </a:r>
            <a:endParaRPr lang="de-CH" sz="2200" dirty="0" smtClean="0">
              <a:solidFill>
                <a:srgbClr val="C00000"/>
              </a:solidFill>
            </a:endParaRPr>
          </a:p>
          <a:p>
            <a:pPr marL="3175" lvl="1">
              <a:spcBef>
                <a:spcPct val="20000"/>
              </a:spcBef>
              <a:defRPr/>
            </a:pPr>
            <a:r>
              <a:rPr lang="de-CH" sz="2500" b="1" dirty="0"/>
              <a:t>Frage </a:t>
            </a:r>
            <a:r>
              <a:rPr lang="de-CH" sz="2500" b="1" dirty="0" smtClean="0"/>
              <a:t>2</a:t>
            </a:r>
            <a:endParaRPr lang="de-CH" sz="2500" b="1" dirty="0"/>
          </a:p>
          <a:p>
            <a:pPr marL="3175" lvl="1">
              <a:spcBef>
                <a:spcPct val="20000"/>
              </a:spcBef>
              <a:defRPr/>
            </a:pPr>
            <a:r>
              <a:rPr lang="de-CH" sz="2500" dirty="0" smtClean="0">
                <a:sym typeface="Wingdings"/>
              </a:rPr>
              <a:t>Haben Sie jemals versucht sich umzubringen? </a:t>
            </a:r>
            <a:endParaRPr lang="de-CH" sz="25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defRPr/>
            </a:pPr>
            <a:r>
              <a:rPr lang="de-CH" sz="2500" b="1" dirty="0"/>
              <a:t>Frage </a:t>
            </a:r>
            <a:r>
              <a:rPr lang="de-CH" sz="2500" b="1" dirty="0" smtClean="0"/>
              <a:t>2</a:t>
            </a:r>
            <a:endParaRPr lang="de-CH" sz="2500" b="1" dirty="0"/>
          </a:p>
          <a:p>
            <a:pPr marL="3175" lvl="1">
              <a:spcBef>
                <a:spcPct val="20000"/>
              </a:spcBef>
              <a:defRPr/>
            </a:pPr>
            <a:r>
              <a:rPr lang="de-CH" sz="2500" dirty="0" smtClean="0">
                <a:sym typeface="Wingdings"/>
              </a:rPr>
              <a:t>Haben Sie einen aktuellen Plan sich das Leben</a:t>
            </a:r>
            <a:br>
              <a:rPr lang="de-CH" sz="2500" dirty="0" smtClean="0">
                <a:sym typeface="Wingdings"/>
              </a:rPr>
            </a:br>
            <a:r>
              <a:rPr lang="de-CH" sz="2500" dirty="0" smtClean="0">
                <a:sym typeface="Wingdings"/>
              </a:rPr>
              <a:t>zu nehmen?</a:t>
            </a:r>
            <a:endParaRPr lang="de-CH" sz="25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2" name="Textfeld 1"/>
          <p:cNvSpPr txBox="1"/>
          <p:nvPr/>
        </p:nvSpPr>
        <p:spPr>
          <a:xfrm>
            <a:off x="6920811" y="2236802"/>
            <a:ext cx="1944216" cy="400110"/>
          </a:xfrm>
          <a:prstGeom prst="rect">
            <a:avLst/>
          </a:prstGeom>
          <a:solidFill>
            <a:srgbClr val="FFCC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effectLst>
                  <a:outerShdw blurRad="38100" dist="38100" dir="2700000" algn="tl">
                    <a:srgbClr val="000000">
                      <a:alpha val="43137"/>
                    </a:srgbClr>
                  </a:outerShdw>
                </a:effectLst>
              </a:rPr>
              <a:t>LOW RISK</a:t>
            </a:r>
            <a:endParaRPr lang="de-CH" sz="2000" b="1" dirty="0">
              <a:effectLst>
                <a:outerShdw blurRad="38100" dist="38100" dir="2700000" algn="tl">
                  <a:srgbClr val="000000">
                    <a:alpha val="43137"/>
                  </a:srgbClr>
                </a:outerShdw>
              </a:effectLst>
            </a:endParaRPr>
          </a:p>
        </p:txBody>
      </p:sp>
      <p:sp>
        <p:nvSpPr>
          <p:cNvPr id="12" name="Textfeld 11"/>
          <p:cNvSpPr txBox="1"/>
          <p:nvPr/>
        </p:nvSpPr>
        <p:spPr>
          <a:xfrm>
            <a:off x="6930903" y="4253026"/>
            <a:ext cx="1944216" cy="400110"/>
          </a:xfrm>
          <a:prstGeom prst="rect">
            <a:avLst/>
          </a:prstGeom>
          <a:solidFill>
            <a:srgbClr val="FF66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effectLst>
                  <a:outerShdw blurRad="38100" dist="38100" dir="2700000" algn="tl">
                    <a:srgbClr val="000000">
                      <a:alpha val="43137"/>
                    </a:srgbClr>
                  </a:outerShdw>
                </a:effectLst>
              </a:rPr>
              <a:t>MODERAT RISK</a:t>
            </a:r>
            <a:endParaRPr lang="de-CH" sz="2000" b="1" dirty="0">
              <a:effectLst>
                <a:outerShdw blurRad="38100" dist="38100" dir="2700000" algn="tl">
                  <a:srgbClr val="000000">
                    <a:alpha val="43137"/>
                  </a:srgbClr>
                </a:outerShdw>
              </a:effectLst>
            </a:endParaRPr>
          </a:p>
        </p:txBody>
      </p:sp>
      <p:sp>
        <p:nvSpPr>
          <p:cNvPr id="14" name="Textfeld 13"/>
          <p:cNvSpPr txBox="1"/>
          <p:nvPr/>
        </p:nvSpPr>
        <p:spPr>
          <a:xfrm>
            <a:off x="6930903" y="5549170"/>
            <a:ext cx="1944216" cy="400110"/>
          </a:xfrm>
          <a:prstGeom prst="rect">
            <a:avLst/>
          </a:prstGeom>
          <a:solidFill>
            <a:srgbClr val="CC00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solidFill>
                  <a:schemeClr val="bg1"/>
                </a:solidFill>
                <a:effectLst>
                  <a:outerShdw blurRad="38100" dist="38100" dir="2700000" algn="tl">
                    <a:srgbClr val="000000">
                      <a:alpha val="43137"/>
                    </a:srgbClr>
                  </a:outerShdw>
                </a:effectLst>
              </a:rPr>
              <a:t>HIGH RISK</a:t>
            </a:r>
            <a:endParaRPr lang="de-CH"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8064252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Kurzeinschätzung</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3175" lvl="1">
              <a:lnSpc>
                <a:spcPts val="3000"/>
              </a:lnSpc>
              <a:spcBef>
                <a:spcPct val="20000"/>
              </a:spcBef>
              <a:tabLst>
                <a:tab pos="1978025" algn="l"/>
              </a:tabLst>
              <a:defRPr/>
            </a:pPr>
            <a:r>
              <a:rPr lang="de-CH" sz="2400" b="1" dirty="0" smtClean="0">
                <a:solidFill>
                  <a:srgbClr val="C00000"/>
                </a:solidFill>
                <a:sym typeface="Wingdings"/>
              </a:rPr>
              <a:t>Beobachtetes Verhalten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gegenwärtige oder gelegentliche Gedanken / Depression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direkte oder indirekte Drohungen</a:t>
            </a:r>
          </a:p>
          <a:p>
            <a:pPr marL="180975" lvl="1" indent="-177800">
              <a:lnSpc>
                <a:spcPts val="2600"/>
              </a:lnSpc>
              <a:spcBef>
                <a:spcPct val="20000"/>
              </a:spcBef>
              <a:buFont typeface="Arial" pitchFamily="34" charset="0"/>
              <a:buChar char="•"/>
              <a:tabLst>
                <a:tab pos="1978025" algn="l"/>
              </a:tabLst>
              <a:defRPr/>
            </a:pPr>
            <a:r>
              <a:rPr lang="de-CH" sz="2400" dirty="0">
                <a:sym typeface="Wingdings"/>
              </a:rPr>
              <a:t>p</a:t>
            </a:r>
            <a:r>
              <a:rPr lang="de-CH" sz="2400" dirty="0" smtClean="0">
                <a:sym typeface="Wingdings"/>
              </a:rPr>
              <a:t>lötzliche Änderungen in der Persönlichkeit, Freunden, Verhalten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Äusserungen in Form von Geschriebenem oder Bildern</a:t>
            </a:r>
          </a:p>
          <a:p>
            <a:pPr marL="3175" lvl="1">
              <a:lnSpc>
                <a:spcPts val="4000"/>
              </a:lnSpc>
              <a:spcBef>
                <a:spcPts val="1000"/>
              </a:spcBef>
              <a:tabLst>
                <a:tab pos="1978025" algn="l"/>
              </a:tabLst>
              <a:defRPr/>
            </a:pPr>
            <a:r>
              <a:rPr lang="de-CH" sz="2400" b="1" dirty="0" smtClean="0">
                <a:sym typeface="Wingdings"/>
              </a:rPr>
              <a:t>Vorgehen</a:t>
            </a:r>
            <a:endParaRPr lang="de-CH" sz="2400" b="1"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Jugendliche direkt ansprechen und Hilfe anbieten</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Angehörige informieren / Kontakt zu Fachstellen aufnehmen</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risikoarmes Umfeld sichern und Unterstützersystem mobilisieren</a:t>
            </a:r>
          </a:p>
          <a:p>
            <a:pPr marL="180975" lvl="1" indent="-177800">
              <a:lnSpc>
                <a:spcPts val="2600"/>
              </a:lnSpc>
              <a:spcBef>
                <a:spcPct val="20000"/>
              </a:spcBef>
              <a:tabLst>
                <a:tab pos="1978025" algn="l"/>
              </a:tabLst>
              <a:defRPr/>
            </a:pPr>
            <a:endParaRPr lang="de-CH" sz="2400" dirty="0" smtClean="0">
              <a:sym typeface="Wingdings"/>
            </a:endParaRPr>
          </a:p>
          <a:p>
            <a:pPr marL="3175" lvl="1">
              <a:lnSpc>
                <a:spcPts val="2600"/>
              </a:lnSpc>
              <a:spcBef>
                <a:spcPct val="20000"/>
              </a:spcBef>
              <a:tabLst>
                <a:tab pos="1978025" algn="l"/>
              </a:tabLst>
              <a:defRPr/>
            </a:pPr>
            <a:r>
              <a:rPr lang="de-CH" sz="2000" b="1" dirty="0" smtClean="0">
                <a:solidFill>
                  <a:srgbClr val="C00000"/>
                </a:solidFill>
                <a:sym typeface="Wingdings"/>
              </a:rPr>
              <a:t>Bei vorgängigen Verlusterlebnissen besonders aufmerksam sein!</a:t>
            </a:r>
            <a:endParaRPr lang="de-CH" sz="2000" b="1" dirty="0">
              <a:solidFill>
                <a:srgbClr val="C00000"/>
              </a:solidFill>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2" name="Textfeld 1"/>
          <p:cNvSpPr txBox="1"/>
          <p:nvPr/>
        </p:nvSpPr>
        <p:spPr>
          <a:xfrm>
            <a:off x="6372200" y="1052736"/>
            <a:ext cx="1944216" cy="400110"/>
          </a:xfrm>
          <a:prstGeom prst="rect">
            <a:avLst/>
          </a:prstGeom>
          <a:solidFill>
            <a:srgbClr val="FFCC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effectLst>
                  <a:outerShdw blurRad="38100" dist="38100" dir="2700000" algn="tl">
                    <a:srgbClr val="000000">
                      <a:alpha val="43137"/>
                    </a:srgbClr>
                  </a:outerShdw>
                </a:effectLst>
              </a:rPr>
              <a:t>LOW RISK</a:t>
            </a:r>
            <a:endParaRPr lang="de-CH" sz="2000" b="1" dirty="0">
              <a:effectLst>
                <a:outerShdw blurRad="38100" dist="38100" dir="2700000" algn="tl">
                  <a:srgbClr val="000000">
                    <a:alpha val="43137"/>
                  </a:srgbClr>
                </a:outerShdw>
              </a:effectLst>
            </a:endParaRPr>
          </a:p>
        </p:txBody>
      </p:sp>
      <p:sp>
        <p:nvSpPr>
          <p:cNvPr id="4" name="Textfeld 3"/>
          <p:cNvSpPr txBox="1"/>
          <p:nvPr/>
        </p:nvSpPr>
        <p:spPr>
          <a:xfrm>
            <a:off x="6156176" y="1452846"/>
            <a:ext cx="2376264" cy="461665"/>
          </a:xfrm>
          <a:prstGeom prst="rect">
            <a:avLst/>
          </a:prstGeom>
          <a:noFill/>
        </p:spPr>
        <p:txBody>
          <a:bodyPr wrap="square" rtlCol="0">
            <a:spAutoFit/>
          </a:bodyPr>
          <a:lstStyle/>
          <a:p>
            <a:pPr marL="3175" lvl="1">
              <a:spcBef>
                <a:spcPct val="20000"/>
              </a:spcBef>
              <a:tabLst>
                <a:tab pos="1978025" algn="l"/>
              </a:tabLst>
              <a:defRPr/>
            </a:pPr>
            <a:r>
              <a:rPr lang="de-CH" sz="2400" b="1" dirty="0"/>
              <a:t>(Suizidgedanken)</a:t>
            </a:r>
          </a:p>
        </p:txBody>
      </p:sp>
    </p:spTree>
    <p:extLst>
      <p:ext uri="{BB962C8B-B14F-4D97-AF65-F5344CB8AC3E}">
        <p14:creationId xmlns:p14="http://schemas.microsoft.com/office/powerpoint/2010/main" val="134735842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Kurzeinschätzung</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3175" lvl="1">
              <a:lnSpc>
                <a:spcPts val="3000"/>
              </a:lnSpc>
              <a:spcBef>
                <a:spcPct val="20000"/>
              </a:spcBef>
              <a:tabLst>
                <a:tab pos="1978025" algn="l"/>
              </a:tabLst>
              <a:defRPr/>
            </a:pPr>
            <a:r>
              <a:rPr lang="de-CH" sz="2400" b="1" dirty="0" smtClean="0">
                <a:solidFill>
                  <a:srgbClr val="C00000"/>
                </a:solidFill>
                <a:sym typeface="Wingdings"/>
              </a:rPr>
              <a:t>Bisheriges Verhalten deutet auf intensive Suizidgedanken oder</a:t>
            </a:r>
            <a:br>
              <a:rPr lang="de-CH" sz="2400" b="1" dirty="0" smtClean="0">
                <a:solidFill>
                  <a:srgbClr val="C00000"/>
                </a:solidFill>
                <a:sym typeface="Wingdings"/>
              </a:rPr>
            </a:br>
            <a:r>
              <a:rPr lang="de-CH" sz="2400" b="1" dirty="0" smtClean="0">
                <a:solidFill>
                  <a:srgbClr val="C00000"/>
                </a:solidFill>
                <a:sym typeface="Wingdings"/>
              </a:rPr>
              <a:t>auf bereits versuchten Suizid hin!</a:t>
            </a:r>
          </a:p>
          <a:p>
            <a:pPr marL="3175" lvl="1">
              <a:lnSpc>
                <a:spcPts val="2600"/>
              </a:lnSpc>
              <a:spcBef>
                <a:spcPct val="20000"/>
              </a:spcBef>
              <a:tabLst>
                <a:tab pos="1978025" algn="l"/>
              </a:tabLst>
              <a:defRPr/>
            </a:pPr>
            <a:endParaRPr lang="de-CH" sz="2400" dirty="0">
              <a:sym typeface="Wingdings"/>
            </a:endParaRPr>
          </a:p>
          <a:p>
            <a:pPr marL="3175" lvl="1">
              <a:lnSpc>
                <a:spcPts val="3000"/>
              </a:lnSpc>
              <a:spcBef>
                <a:spcPct val="20000"/>
              </a:spcBef>
              <a:tabLst>
                <a:tab pos="1978025" algn="l"/>
              </a:tabLst>
              <a:defRPr/>
            </a:pPr>
            <a:r>
              <a:rPr lang="de-CH" sz="2400" b="1" dirty="0">
                <a:sym typeface="Wingdings"/>
              </a:rPr>
              <a:t>Beobachtetes Verhalten</a:t>
            </a:r>
          </a:p>
          <a:p>
            <a:pPr marL="180975" lvl="1" indent="-177800">
              <a:lnSpc>
                <a:spcPts val="2600"/>
              </a:lnSpc>
              <a:spcBef>
                <a:spcPct val="20000"/>
              </a:spcBef>
              <a:buFont typeface="Arial" pitchFamily="34" charset="0"/>
              <a:buChar char="•"/>
              <a:tabLst>
                <a:tab pos="1978025" algn="l"/>
              </a:tabLst>
              <a:defRPr/>
            </a:pPr>
            <a:r>
              <a:rPr lang="de-CH" sz="2400" dirty="0">
                <a:sym typeface="Wingdings"/>
              </a:rPr>
              <a:t>b</a:t>
            </a:r>
            <a:r>
              <a:rPr lang="de-CH" sz="2400" dirty="0" smtClean="0">
                <a:sym typeface="Wingdings"/>
              </a:rPr>
              <a:t>isherige Versuche</a:t>
            </a:r>
          </a:p>
          <a:p>
            <a:pPr marL="180975" lvl="1" indent="-177800">
              <a:lnSpc>
                <a:spcPts val="2600"/>
              </a:lnSpc>
              <a:spcBef>
                <a:spcPct val="20000"/>
              </a:spcBef>
              <a:buFont typeface="Arial" pitchFamily="34" charset="0"/>
              <a:buChar char="•"/>
              <a:tabLst>
                <a:tab pos="1978025" algn="l"/>
              </a:tabLst>
              <a:defRPr/>
            </a:pPr>
            <a:r>
              <a:rPr lang="de-CH" sz="2400" dirty="0" err="1" smtClean="0">
                <a:sym typeface="Wingdings"/>
              </a:rPr>
              <a:t>Hospitalisation</a:t>
            </a:r>
            <a:r>
              <a:rPr lang="de-CH" sz="2400" dirty="0" smtClean="0">
                <a:sym typeface="Wingdings"/>
              </a:rPr>
              <a:t>, Trauma (Verluste, Schuldzuschreibungen)</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neue </a:t>
            </a:r>
            <a:r>
              <a:rPr lang="de-CH" sz="2400" dirty="0" err="1" smtClean="0">
                <a:sym typeface="Wingdings"/>
              </a:rPr>
              <a:t>Medikamentation</a:t>
            </a:r>
            <a:r>
              <a:rPr lang="de-CH" sz="2400" dirty="0" smtClean="0">
                <a:sym typeface="Wingdings"/>
              </a:rPr>
              <a:t> für Stimmungsschwankungen</a:t>
            </a:r>
          </a:p>
          <a:p>
            <a:pPr marL="180975" lvl="1" indent="-177800">
              <a:lnSpc>
                <a:spcPts val="2600"/>
              </a:lnSpc>
              <a:spcBef>
                <a:spcPct val="20000"/>
              </a:spcBef>
              <a:buFont typeface="Arial" pitchFamily="34" charset="0"/>
              <a:buChar char="•"/>
              <a:tabLst>
                <a:tab pos="1978025" algn="l"/>
              </a:tabLst>
              <a:defRPr/>
            </a:pPr>
            <a:r>
              <a:rPr lang="de-CH" sz="2400" dirty="0">
                <a:sym typeface="Wingdings"/>
              </a:rPr>
              <a:t>b</a:t>
            </a:r>
            <a:r>
              <a:rPr lang="de-CH" sz="2400" dirty="0" smtClean="0">
                <a:sym typeface="Wingdings"/>
              </a:rPr>
              <a:t>ewusstes, gesteigertes Risikoverhalten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Ideen, wie sich vor ein Fahrzeug zu stürzen, irgendwo runter zu springen etc.</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noProof="0" dirty="0" smtClean="0">
                <a:sym typeface="Wingdings"/>
              </a:rPr>
              <a:t>wiederholtes selbstverletzendes Verhalten</a:t>
            </a: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400050" marR="0" lvl="2"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4" name="Textfeld 3"/>
          <p:cNvSpPr txBox="1"/>
          <p:nvPr/>
        </p:nvSpPr>
        <p:spPr>
          <a:xfrm>
            <a:off x="6156176" y="1452846"/>
            <a:ext cx="2376264" cy="461665"/>
          </a:xfrm>
          <a:prstGeom prst="rect">
            <a:avLst/>
          </a:prstGeom>
          <a:noFill/>
        </p:spPr>
        <p:txBody>
          <a:bodyPr wrap="square" rtlCol="0">
            <a:spAutoFit/>
          </a:bodyPr>
          <a:lstStyle/>
          <a:p>
            <a:pPr marL="3175" lvl="1">
              <a:spcBef>
                <a:spcPct val="20000"/>
              </a:spcBef>
              <a:tabLst>
                <a:tab pos="1978025" algn="l"/>
              </a:tabLst>
              <a:defRPr/>
            </a:pPr>
            <a:endParaRPr lang="de-CH" sz="2400" b="1" dirty="0"/>
          </a:p>
        </p:txBody>
      </p:sp>
      <p:sp>
        <p:nvSpPr>
          <p:cNvPr id="6" name="Textfeld 5"/>
          <p:cNvSpPr txBox="1"/>
          <p:nvPr/>
        </p:nvSpPr>
        <p:spPr>
          <a:xfrm>
            <a:off x="6372200" y="1052736"/>
            <a:ext cx="1944216" cy="400110"/>
          </a:xfrm>
          <a:prstGeom prst="rect">
            <a:avLst/>
          </a:prstGeom>
          <a:solidFill>
            <a:srgbClr val="FF66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effectLst>
                  <a:outerShdw blurRad="38100" dist="38100" dir="2700000" algn="tl">
                    <a:srgbClr val="000000">
                      <a:alpha val="43137"/>
                    </a:srgbClr>
                  </a:outerShdw>
                </a:effectLst>
              </a:rPr>
              <a:t>MODERAT RISK</a:t>
            </a:r>
            <a:endParaRPr lang="de-CH"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405861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Kurzeinschätzung</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3175" lvl="1">
              <a:lnSpc>
                <a:spcPts val="3000"/>
              </a:lnSpc>
              <a:spcBef>
                <a:spcPct val="20000"/>
              </a:spcBef>
              <a:tabLst>
                <a:tab pos="1978025" algn="l"/>
              </a:tabLst>
              <a:defRPr/>
            </a:pPr>
            <a:r>
              <a:rPr lang="de-CH" sz="2400" b="1" dirty="0" smtClean="0">
                <a:solidFill>
                  <a:srgbClr val="C00000"/>
                </a:solidFill>
                <a:sym typeface="Wingdings"/>
              </a:rPr>
              <a:t>Hinweise auf frühere Suizidversuche und einen aktuellen Plan sowie konkrete Ideen!</a:t>
            </a:r>
          </a:p>
          <a:p>
            <a:pPr marL="3175" lvl="1">
              <a:lnSpc>
                <a:spcPts val="2600"/>
              </a:lnSpc>
              <a:spcBef>
                <a:spcPct val="20000"/>
              </a:spcBef>
              <a:tabLst>
                <a:tab pos="1978025" algn="l"/>
              </a:tabLst>
              <a:defRPr/>
            </a:pPr>
            <a:endParaRPr lang="de-CH" sz="2400" dirty="0">
              <a:sym typeface="Wingdings"/>
            </a:endParaRPr>
          </a:p>
          <a:p>
            <a:pPr marL="3175" lvl="1">
              <a:lnSpc>
                <a:spcPts val="3000"/>
              </a:lnSpc>
              <a:spcBef>
                <a:spcPct val="20000"/>
              </a:spcBef>
              <a:tabLst>
                <a:tab pos="1978025" algn="l"/>
              </a:tabLst>
              <a:defRPr/>
            </a:pPr>
            <a:r>
              <a:rPr lang="de-CH" sz="2400" b="1" dirty="0">
                <a:sym typeface="Wingdings"/>
              </a:rPr>
              <a:t>Beobachtetes Verhalten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Gegenwärtiger Plan</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Vorbereitungshandlungen durch Weggeben von persönlichen Gegenständen</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a:sym typeface="Wingdings"/>
              </a:rPr>
              <a:t>v</a:t>
            </a:r>
            <a:r>
              <a:rPr lang="de-CH" sz="2400" dirty="0" smtClean="0">
                <a:sym typeface="Wingdings"/>
              </a:rPr>
              <a:t>erbale, geschriebene oder gemailte Verabschiedungen</a:t>
            </a:r>
          </a:p>
          <a:p>
            <a:pPr marL="180975" lvl="1" indent="-177800">
              <a:lnSpc>
                <a:spcPts val="2600"/>
              </a:lnSpc>
              <a:spcBef>
                <a:spcPct val="20000"/>
              </a:spcBef>
              <a:tabLst>
                <a:tab pos="1978025" algn="l"/>
              </a:tabLst>
              <a:defRPr/>
            </a:pP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400050" marR="0" lvl="2"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4" name="Textfeld 3"/>
          <p:cNvSpPr txBox="1"/>
          <p:nvPr/>
        </p:nvSpPr>
        <p:spPr>
          <a:xfrm>
            <a:off x="6156176" y="1452846"/>
            <a:ext cx="2376264" cy="461665"/>
          </a:xfrm>
          <a:prstGeom prst="rect">
            <a:avLst/>
          </a:prstGeom>
          <a:noFill/>
        </p:spPr>
        <p:txBody>
          <a:bodyPr wrap="square" rtlCol="0">
            <a:spAutoFit/>
          </a:bodyPr>
          <a:lstStyle/>
          <a:p>
            <a:pPr marL="3175" lvl="1">
              <a:spcBef>
                <a:spcPct val="20000"/>
              </a:spcBef>
              <a:tabLst>
                <a:tab pos="1978025" algn="l"/>
              </a:tabLst>
              <a:defRPr/>
            </a:pPr>
            <a:endParaRPr lang="de-CH" sz="2400" b="1" dirty="0"/>
          </a:p>
        </p:txBody>
      </p:sp>
      <p:sp>
        <p:nvSpPr>
          <p:cNvPr id="7" name="Textfeld 6"/>
          <p:cNvSpPr txBox="1"/>
          <p:nvPr/>
        </p:nvSpPr>
        <p:spPr>
          <a:xfrm>
            <a:off x="6372200" y="1052736"/>
            <a:ext cx="1944216" cy="400110"/>
          </a:xfrm>
          <a:prstGeom prst="rect">
            <a:avLst/>
          </a:prstGeom>
          <a:solidFill>
            <a:srgbClr val="CC00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solidFill>
                  <a:schemeClr val="bg1"/>
                </a:solidFill>
                <a:effectLst>
                  <a:outerShdw blurRad="38100" dist="38100" dir="2700000" algn="tl">
                    <a:srgbClr val="000000">
                      <a:alpha val="43137"/>
                    </a:srgbClr>
                  </a:outerShdw>
                </a:effectLst>
              </a:rPr>
              <a:t>HIGH RISK</a:t>
            </a:r>
            <a:endParaRPr lang="de-CH"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5779123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Kurzeinschätzung</a:t>
            </a:r>
          </a:p>
        </p:txBody>
      </p:sp>
      <p:sp>
        <p:nvSpPr>
          <p:cNvPr id="24"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3175" lvl="1">
              <a:lnSpc>
                <a:spcPts val="4000"/>
              </a:lnSpc>
              <a:spcBef>
                <a:spcPts val="1000"/>
              </a:spcBef>
              <a:tabLst>
                <a:tab pos="1978025" algn="l"/>
              </a:tabLst>
              <a:defRPr/>
            </a:pPr>
            <a:r>
              <a:rPr lang="de-CH" sz="2400" b="1" dirty="0" smtClean="0">
                <a:sym typeface="Wingdings"/>
              </a:rPr>
              <a:t>Vorgehen</a:t>
            </a:r>
            <a:endParaRPr lang="de-CH" sz="2400" b="1"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Überwachung der Jugendlichen (auch in </a:t>
            </a:r>
            <a:r>
              <a:rPr lang="de-CH" sz="2400" dirty="0" err="1" smtClean="0">
                <a:sym typeface="Wingdings"/>
              </a:rPr>
              <a:t>WC’s</a:t>
            </a:r>
            <a:r>
              <a:rPr lang="de-CH" sz="2400" dirty="0" smtClean="0">
                <a:sym typeface="Wingdings"/>
              </a:rPr>
              <a:t>)</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u="sng" dirty="0">
                <a:sym typeface="Wingdings"/>
              </a:rPr>
              <a:t>n</a:t>
            </a:r>
            <a:r>
              <a:rPr lang="de-CH" sz="2400" u="sng" dirty="0" smtClean="0">
                <a:sym typeface="Wingdings"/>
              </a:rPr>
              <a:t>ur</a:t>
            </a:r>
            <a:r>
              <a:rPr lang="de-CH" sz="2400" dirty="0" smtClean="0">
                <a:sym typeface="Wingdings"/>
              </a:rPr>
              <a:t> Information der Eltern / Behörde / Psychiatrische Fachstelle</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endParaRPr lang="de-CH" sz="2400" dirty="0" smtClean="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Reintegrationsplan nach der </a:t>
            </a:r>
            <a:r>
              <a:rPr lang="de-CH" sz="2400" dirty="0" err="1" smtClean="0">
                <a:sym typeface="Wingdings"/>
              </a:rPr>
              <a:t>Hospitalisation</a:t>
            </a:r>
            <a:r>
              <a:rPr lang="de-CH" sz="2400" dirty="0" smtClean="0">
                <a:sym typeface="Wingdings"/>
              </a:rPr>
              <a:t> erstellen</a:t>
            </a:r>
          </a:p>
          <a:p>
            <a:pPr marL="180975" lvl="1" indent="-177800">
              <a:lnSpc>
                <a:spcPts val="2600"/>
              </a:lnSpc>
              <a:spcBef>
                <a:spcPct val="20000"/>
              </a:spcBef>
              <a:buFont typeface="Arial" pitchFamily="34" charset="0"/>
              <a:buChar char="•"/>
              <a:tabLst>
                <a:tab pos="1978025" algn="l"/>
              </a:tabLst>
              <a:defRPr/>
            </a:pPr>
            <a:endParaRPr lang="de-CH" sz="2400" dirty="0">
              <a:sym typeface="Wingdings"/>
            </a:endParaRPr>
          </a:p>
          <a:p>
            <a:pPr marL="3175" lvl="1">
              <a:lnSpc>
                <a:spcPts val="2600"/>
              </a:lnSpc>
              <a:spcBef>
                <a:spcPct val="20000"/>
              </a:spcBef>
              <a:tabLst>
                <a:tab pos="1978025" algn="l"/>
              </a:tabLst>
              <a:defRPr/>
            </a:pPr>
            <a:r>
              <a:rPr lang="de-CH" sz="2400" dirty="0" smtClean="0">
                <a:sym typeface="Wingdings"/>
              </a:rPr>
              <a:t>Es ist wichtig, dass die Klasse informiert (in Absprache mit den Betroffenen), das Thema aufgegriffen und Fragen geklärt werden.</a:t>
            </a:r>
          </a:p>
          <a:p>
            <a:pPr marL="3175" lvl="1">
              <a:lnSpc>
                <a:spcPts val="2600"/>
              </a:lnSpc>
              <a:spcBef>
                <a:spcPts val="1200"/>
              </a:spcBef>
              <a:tabLst>
                <a:tab pos="1978025" algn="l"/>
              </a:tabLst>
              <a:defRPr/>
            </a:pPr>
            <a:r>
              <a:rPr lang="de-CH" sz="2400" dirty="0" smtClean="0">
                <a:sym typeface="Wingdings"/>
              </a:rPr>
              <a:t>Die Rückkehr in die Klasse soll mit der betroffenen Person gut vorbereitet werden.</a:t>
            </a:r>
          </a:p>
          <a:p>
            <a:pPr marL="3175" lvl="1">
              <a:lnSpc>
                <a:spcPts val="2600"/>
              </a:lnSpc>
              <a:spcBef>
                <a:spcPct val="20000"/>
              </a:spcBef>
              <a:tabLst>
                <a:tab pos="1978025" algn="l"/>
              </a:tabLst>
              <a:defRPr/>
            </a:pPr>
            <a:endParaRPr lang="de-CH" sz="24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6" name="Textfeld 5"/>
          <p:cNvSpPr txBox="1"/>
          <p:nvPr/>
        </p:nvSpPr>
        <p:spPr>
          <a:xfrm>
            <a:off x="6372200" y="1052736"/>
            <a:ext cx="1944216" cy="400110"/>
          </a:xfrm>
          <a:prstGeom prst="rect">
            <a:avLst/>
          </a:prstGeom>
          <a:solidFill>
            <a:srgbClr val="FF66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effectLst>
                  <a:outerShdw blurRad="38100" dist="38100" dir="2700000" algn="tl">
                    <a:srgbClr val="000000">
                      <a:alpha val="43137"/>
                    </a:srgbClr>
                  </a:outerShdw>
                </a:effectLst>
              </a:rPr>
              <a:t>MODERAT RISK</a:t>
            </a:r>
            <a:endParaRPr lang="de-CH" sz="2000" b="1" dirty="0">
              <a:effectLst>
                <a:outerShdw blurRad="38100" dist="38100" dir="2700000" algn="tl">
                  <a:srgbClr val="000000">
                    <a:alpha val="43137"/>
                  </a:srgbClr>
                </a:outerShdw>
              </a:effectLst>
            </a:endParaRPr>
          </a:p>
        </p:txBody>
      </p:sp>
      <p:sp>
        <p:nvSpPr>
          <p:cNvPr id="7" name="Textfeld 6"/>
          <p:cNvSpPr txBox="1"/>
          <p:nvPr/>
        </p:nvSpPr>
        <p:spPr>
          <a:xfrm>
            <a:off x="6372200" y="1474112"/>
            <a:ext cx="1944216" cy="400110"/>
          </a:xfrm>
          <a:prstGeom prst="rect">
            <a:avLst/>
          </a:prstGeom>
          <a:solidFill>
            <a:srgbClr val="CC0000"/>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CH" sz="2000" b="1" dirty="0" smtClean="0">
                <a:solidFill>
                  <a:schemeClr val="bg1"/>
                </a:solidFill>
                <a:effectLst>
                  <a:outerShdw blurRad="38100" dist="38100" dir="2700000" algn="tl">
                    <a:srgbClr val="000000">
                      <a:alpha val="43137"/>
                    </a:srgbClr>
                  </a:outerShdw>
                </a:effectLst>
              </a:rPr>
              <a:t>HIGH RISK</a:t>
            </a:r>
            <a:endParaRPr lang="de-CH"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6387740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4294967295"/>
          </p:nvPr>
        </p:nvSpPr>
        <p:spPr>
          <a:xfrm>
            <a:off x="685800" y="1676400"/>
            <a:ext cx="7924800" cy="4953000"/>
          </a:xfrm>
        </p:spPr>
        <p:txBody>
          <a:bodyPr lIns="91440" tIns="45720" rIns="91440" bIns="45720"/>
          <a:lstStyle/>
          <a:p>
            <a:pPr marL="365125" indent="-255588" eaLnBrk="1" hangingPunct="1"/>
            <a:r>
              <a:rPr lang="de-DE" sz="2100" dirty="0" smtClean="0"/>
              <a:t>Alle Suiziddrohungen ernst nehmen</a:t>
            </a:r>
            <a:endParaRPr lang="de-DE" sz="1900" dirty="0" smtClean="0"/>
          </a:p>
          <a:p>
            <a:pPr marL="365125" indent="-255588" eaLnBrk="1" hangingPunct="1"/>
            <a:r>
              <a:rPr lang="de-DE" sz="2100" dirty="0" smtClean="0"/>
              <a:t>Bei Zweifeln immer jemanden hinzuziehen</a:t>
            </a:r>
          </a:p>
          <a:p>
            <a:pPr marL="620713" lvl="1" indent="-228600" eaLnBrk="1" hangingPunct="1"/>
            <a:r>
              <a:rPr lang="de-DE" sz="2100" dirty="0" smtClean="0">
                <a:ea typeface="MS PGothic" pitchFamily="34" charset="-128"/>
              </a:rPr>
              <a:t>Mit Verfahren und Richtlinien vertraut sein und sich an diese halten :</a:t>
            </a:r>
          </a:p>
          <a:p>
            <a:pPr marL="858838" lvl="2" eaLnBrk="1" hangingPunct="1"/>
            <a:r>
              <a:rPr lang="de-DE" sz="1900" dirty="0" smtClean="0">
                <a:ea typeface="MS PGothic" pitchFamily="34" charset="-128"/>
              </a:rPr>
              <a:t>Was muss ich wissen, bevor ich mich mit meinem "Supervisor" berate? </a:t>
            </a:r>
          </a:p>
          <a:p>
            <a:pPr marL="858838" lvl="2" eaLnBrk="1" hangingPunct="1"/>
            <a:r>
              <a:rPr lang="de-DE" sz="1900" dirty="0" smtClean="0">
                <a:ea typeface="MS PGothic" pitchFamily="34" charset="-128"/>
              </a:rPr>
              <a:t>Kann ich den Jugendlichen in dem Raum gerade alleine lassen, um mich mit meinem "Supervisor" zu beraten ?  </a:t>
            </a:r>
            <a:br>
              <a:rPr lang="de-DE" sz="1900" dirty="0" smtClean="0">
                <a:ea typeface="MS PGothic" pitchFamily="34" charset="-128"/>
              </a:rPr>
            </a:br>
            <a:r>
              <a:rPr lang="de-DE" sz="1900" dirty="0" smtClean="0">
                <a:ea typeface="MS PGothic" pitchFamily="34" charset="-128"/>
              </a:rPr>
              <a:t>Oder telefoniere ich von diesem Zimmer aus?</a:t>
            </a:r>
          </a:p>
          <a:p>
            <a:pPr marL="858838" lvl="2" eaLnBrk="1" hangingPunct="1"/>
            <a:r>
              <a:rPr lang="de-DE" sz="1900" dirty="0" smtClean="0">
                <a:ea typeface="MS PGothic" pitchFamily="34" charset="-128"/>
              </a:rPr>
              <a:t>Was mache ich, wenn ich einen Anruf eines gefährdeten Jugendlichen erhalte? </a:t>
            </a:r>
          </a:p>
          <a:p>
            <a:pPr marL="365125" indent="-255588" eaLnBrk="1" hangingPunct="1"/>
            <a:r>
              <a:rPr lang="de-DE" sz="2100" dirty="0" smtClean="0"/>
              <a:t>Keine Angst, Fragen zu stellen</a:t>
            </a:r>
          </a:p>
          <a:p>
            <a:pPr marL="858838" lvl="2" eaLnBrk="1" hangingPunct="1"/>
            <a:r>
              <a:rPr lang="de-DE" sz="1900" dirty="0" smtClean="0"/>
              <a:t>Über Suizid zu sprechen, ermutigt nicht dazu, diesen zu begehen!</a:t>
            </a:r>
          </a:p>
          <a:p>
            <a:pPr marL="365125" indent="-255588" eaLnBrk="1" hangingPunct="1">
              <a:buFontTx/>
              <a:buNone/>
            </a:pPr>
            <a:endParaRPr lang="en-US" dirty="0" smtClean="0"/>
          </a:p>
          <a:p>
            <a:pPr marL="1143000" lvl="3" eaLnBrk="1" hangingPunct="1">
              <a:buFontTx/>
              <a:buNone/>
            </a:pPr>
            <a:endParaRPr lang="en-US" dirty="0" smtClean="0"/>
          </a:p>
        </p:txBody>
      </p:sp>
      <p:sp>
        <p:nvSpPr>
          <p:cNvPr id="6146" name="Title 1"/>
          <p:cNvSpPr>
            <a:spLocks noGrp="1"/>
          </p:cNvSpPr>
          <p:nvPr>
            <p:ph type="title" idx="4294967295"/>
          </p:nvPr>
        </p:nvSpPr>
        <p:spPr>
          <a:xfrm>
            <a:off x="1043608" y="908720"/>
            <a:ext cx="5585793" cy="621630"/>
          </a:xfrm>
          <a:prstGeom prst="rect">
            <a:avLst/>
          </a:prstGeom>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de-DE" sz="3200" b="1" kern="1200" dirty="0" smtClean="0">
                <a:effectLst>
                  <a:outerShdw blurRad="31750" dist="25400" dir="5400000" algn="tl" rotWithShape="0">
                    <a:srgbClr val="000000">
                      <a:alpha val="25000"/>
                    </a:srgbClr>
                  </a:outerShdw>
                </a:effectLst>
              </a:rPr>
              <a:t>Faustregeln </a:t>
            </a:r>
            <a:endParaRPr lang="de-DE" sz="3200" b="1" kern="1200" dirty="0">
              <a:effectLst>
                <a:outerShdw blurRad="31750" dist="25400" dir="5400000" algn="tl" rotWithShape="0">
                  <a:srgbClr val="000000">
                    <a:alpha val="2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1043608" y="980728"/>
            <a:ext cx="6982792" cy="1000472"/>
          </a:xfrm>
          <a:prstGeom prst="rect">
            <a:avLst/>
          </a:prstGeom>
        </p:spPr>
        <p:txBody>
          <a:bodyPr/>
          <a:lstStyle/>
          <a:p>
            <a:r>
              <a:rPr lang="de-DE" sz="3200" b="1" dirty="0" smtClean="0">
                <a:ea typeface="SimSun" pitchFamily="2" charset="-122"/>
              </a:rPr>
              <a:t>Risikofaktoren für Nachahmung</a:t>
            </a:r>
            <a:endParaRPr lang="de-DE" sz="3200" b="1" dirty="0" smtClean="0"/>
          </a:p>
        </p:txBody>
      </p:sp>
      <p:sp>
        <p:nvSpPr>
          <p:cNvPr id="47107" name="Rectangle 3"/>
          <p:cNvSpPr>
            <a:spLocks noGrp="1" noChangeArrowheads="1"/>
          </p:cNvSpPr>
          <p:nvPr>
            <p:ph type="body" idx="4294967295"/>
          </p:nvPr>
        </p:nvSpPr>
        <p:spPr>
          <a:xfrm>
            <a:off x="685800" y="1772816"/>
            <a:ext cx="8001000" cy="4627984"/>
          </a:xfrm>
        </p:spPr>
        <p:txBody>
          <a:bodyPr/>
          <a:lstStyle/>
          <a:p>
            <a:pPr>
              <a:lnSpc>
                <a:spcPct val="90000"/>
              </a:lnSpc>
            </a:pPr>
            <a:r>
              <a:rPr lang="de-DE" dirty="0" smtClean="0">
                <a:ea typeface="SimSun" pitchFamily="2" charset="-122"/>
              </a:rPr>
              <a:t>Suizid wird gefördert durch: Beteiligung an einem Pakt, Bereitstellen von Waffen, Ermunterung zum Suizid</a:t>
            </a:r>
          </a:p>
          <a:p>
            <a:pPr>
              <a:lnSpc>
                <a:spcPct val="90000"/>
              </a:lnSpc>
            </a:pPr>
            <a:r>
              <a:rPr lang="de-DE" dirty="0" smtClean="0">
                <a:ea typeface="SimSun" pitchFamily="2" charset="-122"/>
              </a:rPr>
              <a:t>Glaube, eigenes Fehlverhalten gegenüber dem Opfer war mit Ursache </a:t>
            </a:r>
          </a:p>
          <a:p>
            <a:pPr>
              <a:lnSpc>
                <a:spcPct val="90000"/>
              </a:lnSpc>
            </a:pPr>
            <a:r>
              <a:rPr lang="de-DE" dirty="0" smtClean="0">
                <a:ea typeface="SimSun" pitchFamily="2" charset="-122"/>
              </a:rPr>
              <a:t>War nicht in der Lage die Absicht zu erkennen, nahm Drohung nicht ernst oder übersah offensichtliche Warnsignale</a:t>
            </a:r>
          </a:p>
          <a:p>
            <a:pPr>
              <a:lnSpc>
                <a:spcPct val="90000"/>
              </a:lnSpc>
              <a:buFontTx/>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1043608" y="1124744"/>
            <a:ext cx="6982792" cy="720080"/>
          </a:xfrm>
          <a:prstGeom prst="rect">
            <a:avLst/>
          </a:prstGeom>
        </p:spPr>
        <p:txBody>
          <a:bodyPr/>
          <a:lstStyle/>
          <a:p>
            <a:r>
              <a:rPr lang="de-DE" sz="3200" b="1" dirty="0" smtClean="0">
                <a:ea typeface="SimSun" pitchFamily="2" charset="-122"/>
              </a:rPr>
              <a:t>Risikofaktoren für Nachahmung</a:t>
            </a:r>
            <a:endParaRPr lang="de-DE" sz="3200" b="1" dirty="0" smtClean="0"/>
          </a:p>
        </p:txBody>
      </p:sp>
      <p:sp>
        <p:nvSpPr>
          <p:cNvPr id="48131" name="Rectangle 3"/>
          <p:cNvSpPr>
            <a:spLocks noGrp="1" noChangeArrowheads="1"/>
          </p:cNvSpPr>
          <p:nvPr>
            <p:ph type="body" idx="4294967295"/>
          </p:nvPr>
        </p:nvSpPr>
        <p:spPr>
          <a:xfrm>
            <a:off x="685800" y="1844824"/>
            <a:ext cx="8077200" cy="4104456"/>
          </a:xfrm>
        </p:spPr>
        <p:txBody>
          <a:bodyPr>
            <a:normAutofit lnSpcReduction="10000"/>
          </a:bodyPr>
          <a:lstStyle/>
          <a:p>
            <a:pPr>
              <a:lnSpc>
                <a:spcPct val="90000"/>
              </a:lnSpc>
              <a:buFontTx/>
              <a:buNone/>
            </a:pPr>
            <a:endParaRPr lang="en-US" dirty="0" smtClean="0">
              <a:ea typeface="SimSun" pitchFamily="2" charset="-122"/>
            </a:endParaRPr>
          </a:p>
          <a:p>
            <a:pPr>
              <a:lnSpc>
                <a:spcPct val="90000"/>
              </a:lnSpc>
            </a:pPr>
            <a:r>
              <a:rPr lang="de-DE" dirty="0" smtClean="0">
                <a:ea typeface="SimSun" pitchFamily="2" charset="-122"/>
              </a:rPr>
              <a:t>Hatte eine enge Beziehung zum Opfer</a:t>
            </a:r>
          </a:p>
          <a:p>
            <a:pPr>
              <a:lnSpc>
                <a:spcPct val="90000"/>
              </a:lnSpc>
            </a:pPr>
            <a:r>
              <a:rPr lang="de-DE" dirty="0" smtClean="0">
                <a:ea typeface="SimSun" pitchFamily="2" charset="-122"/>
              </a:rPr>
              <a:t>Identifiziert sich mit dem Suizidopfer beziehungsweise betrachtet es als Vorbild oder sieht parallele Lebensumstände</a:t>
            </a:r>
          </a:p>
          <a:p>
            <a:pPr>
              <a:lnSpc>
                <a:spcPct val="90000"/>
              </a:lnSpc>
            </a:pPr>
            <a:r>
              <a:rPr lang="de-DE" dirty="0" smtClean="0">
                <a:ea typeface="SimSun" pitchFamily="2" charset="-122"/>
              </a:rPr>
              <a:t>In der Vorgeschichte treten suizidale Verhaltensweisen oder psychische Probleme auf</a:t>
            </a:r>
          </a:p>
          <a:p>
            <a:pPr>
              <a:lnSpc>
                <a:spcPct val="90000"/>
              </a:lnSpc>
              <a:buFontTx/>
              <a:buNone/>
            </a:pPr>
            <a:r>
              <a:rPr lang="de-DE" dirty="0" smtClean="0">
                <a:cs typeface="Arial" pitchFamily="34" charset="0"/>
              </a:rPr>
              <a:t> </a:t>
            </a:r>
            <a:endParaRPr lang="de-DE" dirty="0" smtClean="0">
              <a:ea typeface="SimSun" pitchFamily="2" charset="-122"/>
            </a:endParaRPr>
          </a:p>
          <a:p>
            <a:pPr>
              <a:lnSpc>
                <a:spcPct val="90000"/>
              </a:lnSpc>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846388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Risiko für Nachahmungsverhalten</a:t>
            </a:r>
          </a:p>
        </p:txBody>
      </p:sp>
      <p:sp>
        <p:nvSpPr>
          <p:cNvPr id="8" name="Inhaltsplatzhalter 2"/>
          <p:cNvSpPr txBox="1">
            <a:spLocks/>
          </p:cNvSpPr>
          <p:nvPr/>
        </p:nvSpPr>
        <p:spPr>
          <a:xfrm>
            <a:off x="484200" y="1844824"/>
            <a:ext cx="8659800" cy="4824536"/>
          </a:xfrm>
          <a:prstGeom prst="rect">
            <a:avLst/>
          </a:prstGeom>
        </p:spPr>
        <p:txBody>
          <a:bodyPr vert="horz" lIns="91440" tIns="45720" rIns="91440" bIns="45720" rtlCol="0">
            <a:normAutofit/>
          </a:bodyPr>
          <a:lstStyle/>
          <a:p>
            <a:pPr marL="180975" lvl="1" indent="-177800">
              <a:lnSpc>
                <a:spcPts val="2600"/>
              </a:lnSpc>
              <a:spcBef>
                <a:spcPct val="20000"/>
              </a:spcBef>
              <a:buFont typeface="Arial" pitchFamily="34" charset="0"/>
              <a:buChar char="•"/>
              <a:tabLst>
                <a:tab pos="1978025" algn="l"/>
              </a:tabLst>
              <a:defRPr/>
            </a:pPr>
            <a:r>
              <a:rPr lang="de-CH" sz="2400" dirty="0">
                <a:sym typeface="Wingdings"/>
              </a:rPr>
              <a:t>Unterstützung für den Suizid</a:t>
            </a:r>
          </a:p>
          <a:p>
            <a:pPr marL="180975" lvl="1" indent="-177800">
              <a:lnSpc>
                <a:spcPts val="2600"/>
              </a:lnSpc>
              <a:spcBef>
                <a:spcPct val="20000"/>
              </a:spcBef>
              <a:buFont typeface="Arial" pitchFamily="34" charset="0"/>
              <a:buChar char="•"/>
              <a:tabLst>
                <a:tab pos="1978025" algn="l"/>
              </a:tabLst>
              <a:defRPr/>
            </a:pPr>
            <a:r>
              <a:rPr lang="de-CH" sz="2400" dirty="0">
                <a:sym typeface="Wingdings"/>
              </a:rPr>
              <a:t>Suizidabsichten nicht frühzeitig erkannt</a:t>
            </a:r>
          </a:p>
          <a:p>
            <a:pPr marL="180975" lvl="1" indent="-177800">
              <a:lnSpc>
                <a:spcPts val="2600"/>
              </a:lnSpc>
              <a:spcBef>
                <a:spcPct val="20000"/>
              </a:spcBef>
              <a:buFont typeface="Arial" pitchFamily="34" charset="0"/>
              <a:buChar char="•"/>
              <a:tabLst>
                <a:tab pos="1978025" algn="l"/>
              </a:tabLst>
              <a:defRPr/>
            </a:pPr>
            <a:r>
              <a:rPr lang="de-CH" sz="2400" dirty="0">
                <a:sym typeface="Wingdings"/>
              </a:rPr>
              <a:t>Schuldgefühle, den Suizid (mit-)verursacht zu haben</a:t>
            </a:r>
          </a:p>
          <a:p>
            <a:pPr marL="180975" lvl="1" indent="-177800">
              <a:lnSpc>
                <a:spcPts val="2600"/>
              </a:lnSpc>
              <a:spcBef>
                <a:spcPct val="20000"/>
              </a:spcBef>
              <a:buFont typeface="Arial" pitchFamily="34" charset="0"/>
              <a:buChar char="•"/>
              <a:tabLst>
                <a:tab pos="1978025" algn="l"/>
              </a:tabLst>
              <a:defRPr/>
            </a:pPr>
            <a:r>
              <a:rPr lang="de-CH" sz="2400" dirty="0">
                <a:sym typeface="Wingdings"/>
              </a:rPr>
              <a:t>starke Beziehung zum Opfer oder Identifikation mit dem Opfer</a:t>
            </a:r>
          </a:p>
          <a:p>
            <a:pPr marL="180975" lvl="1" indent="-177800">
              <a:lnSpc>
                <a:spcPts val="2600"/>
              </a:lnSpc>
              <a:spcBef>
                <a:spcPct val="20000"/>
              </a:spcBef>
              <a:buFont typeface="Arial" pitchFamily="34" charset="0"/>
              <a:buChar char="•"/>
              <a:tabLst>
                <a:tab pos="1978025" algn="l"/>
              </a:tabLst>
              <a:defRPr/>
            </a:pPr>
            <a:r>
              <a:rPr lang="de-CH" sz="2400" dirty="0">
                <a:sym typeface="Wingdings"/>
              </a:rPr>
              <a:t>vertraut mit früheren Suizidversuchen oder </a:t>
            </a:r>
            <a:r>
              <a:rPr lang="de-CH" sz="2400" dirty="0" smtClean="0">
                <a:sym typeface="Wingdings"/>
              </a:rPr>
              <a:t>Krankheitsgeschichte</a:t>
            </a:r>
          </a:p>
          <a:p>
            <a:pPr marL="180975" lvl="1" indent="-177800">
              <a:lnSpc>
                <a:spcPts val="2600"/>
              </a:lnSpc>
              <a:spcBef>
                <a:spcPct val="20000"/>
              </a:spcBef>
              <a:buFont typeface="Arial" pitchFamily="34" charset="0"/>
              <a:buChar char="•"/>
              <a:tabLst>
                <a:tab pos="1978025" algn="l"/>
              </a:tabLst>
              <a:defRPr/>
            </a:pPr>
            <a:r>
              <a:rPr lang="de-CH" sz="2400" dirty="0" smtClean="0">
                <a:sym typeface="Wingdings"/>
              </a:rPr>
              <a:t>eigene frühere Suizidversuche</a:t>
            </a:r>
            <a:endParaRPr lang="de-CH" sz="2400" dirty="0">
              <a:sym typeface="Wingdings"/>
            </a:endParaRPr>
          </a:p>
          <a:p>
            <a:pPr marL="180975" lvl="1" indent="-177800">
              <a:lnSpc>
                <a:spcPts val="2600"/>
              </a:lnSpc>
              <a:spcBef>
                <a:spcPct val="20000"/>
              </a:spcBef>
              <a:buFont typeface="Arial" pitchFamily="34" charset="0"/>
              <a:buChar char="•"/>
              <a:tabLst>
                <a:tab pos="1978025" algn="l"/>
              </a:tabLst>
              <a:defRPr/>
            </a:pPr>
            <a:r>
              <a:rPr lang="de-CH" sz="2400" dirty="0">
                <a:sym typeface="Wingdings"/>
              </a:rPr>
              <a:t>Symptome von Hilflosigkeit und/oder Hoffnungslosigkeit</a:t>
            </a:r>
          </a:p>
          <a:p>
            <a:pPr marL="180975" lvl="1" indent="-177800">
              <a:lnSpc>
                <a:spcPts val="2600"/>
              </a:lnSpc>
              <a:spcBef>
                <a:spcPct val="20000"/>
              </a:spcBef>
              <a:buFont typeface="Arial" pitchFamily="34" charset="0"/>
              <a:buChar char="•"/>
              <a:tabLst>
                <a:tab pos="1978025" algn="l"/>
              </a:tabLst>
              <a:defRPr/>
            </a:pPr>
            <a:r>
              <a:rPr lang="de-CH" sz="2400" dirty="0">
                <a:sym typeface="Wingdings"/>
              </a:rPr>
              <a:t>bedeutende Stressfaktoren im eigenen Leben / Verlusterfahrungen</a:t>
            </a:r>
          </a:p>
          <a:p>
            <a:pPr marL="180975" lvl="1" indent="-177800">
              <a:lnSpc>
                <a:spcPts val="2600"/>
              </a:lnSpc>
              <a:spcBef>
                <a:spcPct val="20000"/>
              </a:spcBef>
              <a:buFont typeface="Arial" pitchFamily="34" charset="0"/>
              <a:buChar char="•"/>
              <a:tabLst>
                <a:tab pos="1978025" algn="l"/>
              </a:tabLst>
              <a:defRPr/>
            </a:pPr>
            <a:r>
              <a:rPr lang="de-CH" sz="2400" dirty="0">
                <a:sym typeface="Wingdings"/>
              </a:rPr>
              <a:t>geringe interne und externe Ressourcen</a:t>
            </a:r>
          </a:p>
          <a:p>
            <a:pPr marL="3175" lvl="1">
              <a:lnSpc>
                <a:spcPct val="150000"/>
              </a:lnSpc>
              <a:spcBef>
                <a:spcPct val="20000"/>
              </a:spcBef>
              <a:tabLst>
                <a:tab pos="1978025" algn="l"/>
              </a:tabLst>
              <a:defRPr/>
            </a:pPr>
            <a:r>
              <a:rPr lang="de-CH" sz="2200" b="1" dirty="0">
                <a:solidFill>
                  <a:srgbClr val="C00000"/>
                </a:solidFill>
                <a:sym typeface="Wingdings"/>
              </a:rPr>
              <a:t>Jugendliche identifizieren </a:t>
            </a:r>
            <a:r>
              <a:rPr lang="de-CH" sz="2200" b="1" dirty="0" smtClean="0">
                <a:solidFill>
                  <a:srgbClr val="C00000"/>
                </a:solidFill>
                <a:sym typeface="Wingdings"/>
              </a:rPr>
              <a:t>und </a:t>
            </a:r>
            <a:r>
              <a:rPr lang="de-CH" sz="2200" b="1" dirty="0">
                <a:solidFill>
                  <a:srgbClr val="C00000"/>
                </a:solidFill>
                <a:sym typeface="Wingdings"/>
              </a:rPr>
              <a:t>Unterstützungsmassnahmen einleiten!</a:t>
            </a:r>
          </a:p>
          <a:p>
            <a:pPr marL="3175" lvl="1">
              <a:lnSpc>
                <a:spcPts val="2600"/>
              </a:lnSpc>
              <a:spcBef>
                <a:spcPct val="20000"/>
              </a:spcBef>
              <a:tabLst>
                <a:tab pos="1978025" algn="l"/>
              </a:tabLst>
              <a:defRPr/>
            </a:pPr>
            <a:endParaRPr lang="de-CH" sz="2400" dirty="0">
              <a:sym typeface="Wingding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31425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23197" y="2708920"/>
            <a:ext cx="5143536" cy="1470025"/>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de-CH" sz="7200" b="1" cap="all" dirty="0" smtClean="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KRISEN</a:t>
            </a:r>
            <a:endParaRPr lang="de-CH" sz="4800" b="1" cap="all" dirty="0">
              <a:ln/>
              <a:solidFill>
                <a:schemeClr val="tx2">
                  <a:lumMod val="90000"/>
                  <a:lumOff val="1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7" name="Picture 2" descr="http://www.circle-of-life.de/krise_2.jpg"/>
          <p:cNvPicPr>
            <a:picLocks noChangeAspect="1" noChangeArrowheads="1"/>
          </p:cNvPicPr>
          <p:nvPr/>
        </p:nvPicPr>
        <p:blipFill>
          <a:blip r:embed="rId3" cstate="print"/>
          <a:srcRect/>
          <a:stretch>
            <a:fillRect/>
          </a:stretch>
        </p:blipFill>
        <p:spPr bwMode="auto">
          <a:xfrm>
            <a:off x="5796136" y="1772816"/>
            <a:ext cx="2880320" cy="27003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755576" y="908720"/>
            <a:ext cx="7423224" cy="720080"/>
          </a:xfrm>
          <a:prstGeom prst="rect">
            <a:avLst/>
          </a:prstGeom>
        </p:spPr>
        <p:txBody>
          <a:bodyPr/>
          <a:lstStyle/>
          <a:p>
            <a:r>
              <a:rPr lang="de-DE" sz="3200" b="1" dirty="0" smtClean="0">
                <a:ea typeface="SimSun" pitchFamily="2" charset="-122"/>
              </a:rPr>
              <a:t>Suizid-Anhäufungen</a:t>
            </a:r>
          </a:p>
        </p:txBody>
      </p:sp>
      <p:sp>
        <p:nvSpPr>
          <p:cNvPr id="50179" name="Rectangle 3"/>
          <p:cNvSpPr>
            <a:spLocks noGrp="1" noChangeArrowheads="1"/>
          </p:cNvSpPr>
          <p:nvPr>
            <p:ph type="body" idx="4294967295"/>
          </p:nvPr>
        </p:nvSpPr>
        <p:spPr>
          <a:xfrm>
            <a:off x="395536" y="1772816"/>
            <a:ext cx="8519864" cy="5085184"/>
          </a:xfrm>
        </p:spPr>
        <p:txBody>
          <a:bodyPr>
            <a:normAutofit lnSpcReduction="10000"/>
          </a:bodyPr>
          <a:lstStyle/>
          <a:p>
            <a:pPr>
              <a:lnSpc>
                <a:spcPct val="90000"/>
              </a:lnSpc>
            </a:pPr>
            <a:r>
              <a:rPr lang="de-DE" sz="2400" dirty="0" smtClean="0">
                <a:ea typeface="SimSun" pitchFamily="2" charset="-122"/>
              </a:rPr>
              <a:t>Definition: Wenn mehr Suizide oder Suizidversuche als zu erwarten wären, in engem Zeitabstand oder auf engem Raum auftreten. </a:t>
            </a:r>
          </a:p>
          <a:p>
            <a:pPr>
              <a:lnSpc>
                <a:spcPct val="90000"/>
              </a:lnSpc>
            </a:pPr>
            <a:r>
              <a:rPr lang="de-DE" sz="2400" dirty="0" smtClean="0">
                <a:ea typeface="SimSun" pitchFamily="2" charset="-122"/>
              </a:rPr>
              <a:t>Zurückliegende Suizide haben einen Einfluss auf spätere Suizide und Jugendliche müssen das Suizidopfer nicht gekannt haben, sondern lediglich vom dessen Tod gehört haben. Medienberichte, die den Suizid dramatisieren, haben einen starken Einfluss auf Anhäufungen (deshalb sind Medien im allgemeinen zurückhaltend in der Berichterstattung). </a:t>
            </a:r>
          </a:p>
          <a:p>
            <a:pPr>
              <a:lnSpc>
                <a:spcPct val="90000"/>
              </a:lnSpc>
            </a:pPr>
            <a:r>
              <a:rPr lang="de-DE" sz="2400" dirty="0" smtClean="0">
                <a:ea typeface="SimSun" pitchFamily="2" charset="-122"/>
              </a:rPr>
              <a:t>Jugendliche sind am anfälligsten für Ansteckung</a:t>
            </a:r>
            <a:r>
              <a:rPr lang="de-DE" sz="2400" dirty="0" smtClean="0">
                <a:cs typeface="Arial" pitchFamily="34" charset="0"/>
              </a:rPr>
              <a:t> (aber auch in Familien gibt es "Anhäufungen")</a:t>
            </a:r>
            <a:endParaRPr lang="de-DE" sz="2400" dirty="0" smtClean="0">
              <a:ea typeface="SimSun" pitchFamily="2" charset="-122"/>
            </a:endParaRPr>
          </a:p>
          <a:p>
            <a:pPr>
              <a:lnSpc>
                <a:spcPct val="90000"/>
              </a:lnSpc>
            </a:pPr>
            <a:r>
              <a:rPr lang="de-DE" sz="2400" dirty="0" smtClean="0">
                <a:ea typeface="SimSun" pitchFamily="2" charset="-122"/>
              </a:rPr>
              <a:t>1 bis 5% aller Suizide</a:t>
            </a:r>
          </a:p>
          <a:p>
            <a:pPr>
              <a:lnSpc>
                <a:spcPct val="90000"/>
              </a:lnSpc>
              <a:buFontTx/>
              <a:buNone/>
            </a:pPr>
            <a:endParaRPr lang="de-DE" sz="2600" dirty="0" smtClean="0">
              <a:ea typeface="SimSun" pitchFamily="2" charset="-122"/>
            </a:endParaRPr>
          </a:p>
          <a:p>
            <a:pPr>
              <a:lnSpc>
                <a:spcPct val="90000"/>
              </a:lnSpc>
              <a:buFontTx/>
              <a:buNone/>
            </a:pPr>
            <a:r>
              <a:rPr lang="de-DE" sz="2600" dirty="0" smtClean="0">
                <a:cs typeface="Arial" pitchFamily="34" charset="0"/>
              </a:rPr>
              <a:t> </a:t>
            </a:r>
            <a:endParaRPr lang="de-DE" sz="2600" dirty="0" smtClean="0">
              <a:ea typeface="SimSun" pitchFamily="2" charset="-122"/>
            </a:endParaRPr>
          </a:p>
          <a:p>
            <a:pPr>
              <a:lnSpc>
                <a:spcPct val="90000"/>
              </a:lnSpc>
            </a:pPr>
            <a:endParaRPr lang="de-DE" dirty="0" smtClean="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ext Box 2"/>
          <p:cNvSpPr txBox="1">
            <a:spLocks noChangeArrowheads="1"/>
          </p:cNvSpPr>
          <p:nvPr/>
        </p:nvSpPr>
        <p:spPr bwMode="auto">
          <a:xfrm>
            <a:off x="114300" y="962025"/>
            <a:ext cx="3246438" cy="457200"/>
          </a:xfrm>
          <a:prstGeom prst="rect">
            <a:avLst/>
          </a:prstGeom>
          <a:noFill/>
          <a:ln w="9525">
            <a:noFill/>
            <a:miter lim="800000"/>
            <a:headEnd/>
            <a:tailEnd/>
          </a:ln>
          <a:effectLst/>
        </p:spPr>
        <p:txBody>
          <a:bodyPr wrap="none">
            <a:spAutoFit/>
          </a:bodyPr>
          <a:lstStyle/>
          <a:p>
            <a:r>
              <a:rPr lang="de-CH" sz="2400" b="1">
                <a:latin typeface="Frutiger 45 Light" pitchFamily="34" charset="0"/>
              </a:rPr>
              <a:t>Der Mobbing-Prozess</a:t>
            </a:r>
            <a:endParaRPr lang="de-CH"/>
          </a:p>
        </p:txBody>
      </p:sp>
      <p:pic>
        <p:nvPicPr>
          <p:cNvPr id="201731" name="Picture 3"/>
          <p:cNvPicPr>
            <a:picLocks noChangeAspect="1" noChangeArrowheads="1"/>
          </p:cNvPicPr>
          <p:nvPr/>
        </p:nvPicPr>
        <p:blipFill>
          <a:blip r:embed="rId2" cstate="print"/>
          <a:srcRect/>
          <a:stretch>
            <a:fillRect/>
          </a:stretch>
        </p:blipFill>
        <p:spPr bwMode="auto">
          <a:xfrm>
            <a:off x="3048000" y="1752600"/>
            <a:ext cx="3533775" cy="4343400"/>
          </a:xfrm>
          <a:prstGeom prst="rect">
            <a:avLst/>
          </a:prstGeom>
          <a:noFill/>
          <a:ln w="9525">
            <a:noFill/>
            <a:miter lim="800000"/>
            <a:headEnd/>
            <a:tailEnd/>
          </a:ln>
          <a:effectLst/>
        </p:spPr>
      </p:pic>
      <p:sp>
        <p:nvSpPr>
          <p:cNvPr id="201732" name="Text Box 4"/>
          <p:cNvSpPr txBox="1">
            <a:spLocks noChangeArrowheads="1"/>
          </p:cNvSpPr>
          <p:nvPr/>
        </p:nvSpPr>
        <p:spPr bwMode="auto">
          <a:xfrm>
            <a:off x="304800" y="4876800"/>
            <a:ext cx="2836863" cy="701675"/>
          </a:xfrm>
          <a:prstGeom prst="rect">
            <a:avLst/>
          </a:prstGeom>
          <a:noFill/>
          <a:ln w="9525">
            <a:noFill/>
            <a:miter lim="800000"/>
            <a:headEnd/>
            <a:tailEnd/>
          </a:ln>
          <a:effectLst/>
        </p:spPr>
        <p:txBody>
          <a:bodyPr wrap="none">
            <a:spAutoFit/>
          </a:bodyPr>
          <a:lstStyle/>
          <a:p>
            <a:r>
              <a:rPr lang="de-CH" sz="4000" b="1">
                <a:latin typeface="Frutiger 45 Light" pitchFamily="34" charset="0"/>
              </a:rPr>
              <a:t>Misstrauen</a:t>
            </a:r>
          </a:p>
        </p:txBody>
      </p:sp>
      <p:sp>
        <p:nvSpPr>
          <p:cNvPr id="201733" name="WordArt 5"/>
          <p:cNvSpPr>
            <a:spLocks noChangeArrowheads="1" noChangeShapeType="1" noTextEdit="1"/>
          </p:cNvSpPr>
          <p:nvPr/>
        </p:nvSpPr>
        <p:spPr bwMode="auto">
          <a:xfrm>
            <a:off x="1981200" y="2895600"/>
            <a:ext cx="1533525" cy="776288"/>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2700000" scaled="1"/>
                </a:gradFill>
                <a:latin typeface="Impact"/>
              </a:rPr>
              <a:t>Konflikt</a:t>
            </a:r>
          </a:p>
        </p:txBody>
      </p:sp>
      <p:sp>
        <p:nvSpPr>
          <p:cNvPr id="201734" name="WordArt 6"/>
          <p:cNvSpPr>
            <a:spLocks noChangeArrowheads="1" noChangeShapeType="1" noTextEdit="1"/>
          </p:cNvSpPr>
          <p:nvPr/>
        </p:nvSpPr>
        <p:spPr bwMode="auto">
          <a:xfrm>
            <a:off x="1447800" y="2057400"/>
            <a:ext cx="2686050"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2700000" scaled="1"/>
                </a:gradFill>
                <a:latin typeface="Impact"/>
              </a:rPr>
              <a:t>Feindseligkeit</a:t>
            </a:r>
          </a:p>
        </p:txBody>
      </p:sp>
      <p:sp>
        <p:nvSpPr>
          <p:cNvPr id="201735" name="WordArt 7"/>
          <p:cNvSpPr>
            <a:spLocks noChangeArrowheads="1" noChangeShapeType="1" noTextEdit="1"/>
          </p:cNvSpPr>
          <p:nvPr/>
        </p:nvSpPr>
        <p:spPr bwMode="auto">
          <a:xfrm rot="2128218">
            <a:off x="3276600" y="1447800"/>
            <a:ext cx="1400175"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571782" scaled="1"/>
                </a:gradFill>
                <a:latin typeface="Impact"/>
              </a:rPr>
              <a:t>Abwehr</a:t>
            </a:r>
          </a:p>
        </p:txBody>
      </p:sp>
      <p:sp>
        <p:nvSpPr>
          <p:cNvPr id="201737" name="WordArt 9"/>
          <p:cNvSpPr>
            <a:spLocks noChangeArrowheads="1" noChangeShapeType="1" noTextEdit="1"/>
          </p:cNvSpPr>
          <p:nvPr/>
        </p:nvSpPr>
        <p:spPr bwMode="auto">
          <a:xfrm rot="-4413212">
            <a:off x="4418012" y="1227138"/>
            <a:ext cx="1914525"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7113212" scaled="1"/>
                </a:gradFill>
                <a:latin typeface="Impact"/>
              </a:rPr>
              <a:t>Übergriffe</a:t>
            </a:r>
          </a:p>
        </p:txBody>
      </p:sp>
      <p:sp>
        <p:nvSpPr>
          <p:cNvPr id="201738" name="WordArt 10"/>
          <p:cNvSpPr>
            <a:spLocks noChangeArrowheads="1" noChangeShapeType="1" noTextEdit="1"/>
          </p:cNvSpPr>
          <p:nvPr/>
        </p:nvSpPr>
        <p:spPr bwMode="auto">
          <a:xfrm rot="-2005245">
            <a:off x="5638800" y="1676400"/>
            <a:ext cx="3028950"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4705245" scaled="1"/>
                </a:gradFill>
                <a:latin typeface="Impact"/>
              </a:rPr>
              <a:t>Verunsicherung</a:t>
            </a:r>
          </a:p>
        </p:txBody>
      </p:sp>
      <p:sp>
        <p:nvSpPr>
          <p:cNvPr id="201739" name="WordArt 11"/>
          <p:cNvSpPr>
            <a:spLocks noChangeArrowheads="1" noChangeShapeType="1" noTextEdit="1"/>
          </p:cNvSpPr>
          <p:nvPr/>
        </p:nvSpPr>
        <p:spPr bwMode="auto">
          <a:xfrm rot="232198">
            <a:off x="6096000" y="3200400"/>
            <a:ext cx="2438400"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2467802" scaled="1"/>
                </a:gradFill>
                <a:latin typeface="Impact"/>
              </a:rPr>
              <a:t>Ausgrenzung</a:t>
            </a:r>
          </a:p>
        </p:txBody>
      </p:sp>
      <p:sp>
        <p:nvSpPr>
          <p:cNvPr id="201740" name="WordArt 12"/>
          <p:cNvSpPr>
            <a:spLocks noChangeArrowheads="1" noChangeShapeType="1" noTextEdit="1"/>
          </p:cNvSpPr>
          <p:nvPr/>
        </p:nvSpPr>
        <p:spPr bwMode="auto">
          <a:xfrm rot="1595915">
            <a:off x="5791200" y="4114800"/>
            <a:ext cx="1838325"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1104085" scaled="1"/>
                </a:gradFill>
                <a:latin typeface="Impact"/>
              </a:rPr>
              <a:t>Krankheit</a:t>
            </a:r>
          </a:p>
        </p:txBody>
      </p:sp>
      <p:sp>
        <p:nvSpPr>
          <p:cNvPr id="201741" name="WordArt 13"/>
          <p:cNvSpPr>
            <a:spLocks noChangeArrowheads="1" noChangeShapeType="1" noTextEdit="1"/>
          </p:cNvSpPr>
          <p:nvPr/>
        </p:nvSpPr>
        <p:spPr bwMode="auto">
          <a:xfrm rot="4514156">
            <a:off x="3292475" y="4556125"/>
            <a:ext cx="2171700"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19785844" scaled="1"/>
                </a:gradFill>
                <a:latin typeface="Impact"/>
              </a:rPr>
              <a:t>Ausschluss</a:t>
            </a:r>
          </a:p>
        </p:txBody>
      </p:sp>
      <p:sp>
        <p:nvSpPr>
          <p:cNvPr id="201742" name="WordArt 14"/>
          <p:cNvSpPr>
            <a:spLocks noChangeArrowheads="1" noChangeShapeType="1" noTextEdit="1"/>
          </p:cNvSpPr>
          <p:nvPr/>
        </p:nvSpPr>
        <p:spPr bwMode="auto">
          <a:xfrm rot="2447099">
            <a:off x="4206875" y="4267200"/>
            <a:ext cx="2781300" cy="831850"/>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de-CH" sz="3600" kern="10">
                <a:ln w="9525">
                  <a:round/>
                  <a:headEnd/>
                  <a:tailEnd/>
                </a:ln>
                <a:gradFill rotWithShape="0">
                  <a:gsLst>
                    <a:gs pos="0">
                      <a:srgbClr val="707070"/>
                    </a:gs>
                    <a:gs pos="50000">
                      <a:srgbClr val="FFFFFF"/>
                    </a:gs>
                    <a:gs pos="100000">
                      <a:srgbClr val="707070"/>
                    </a:gs>
                  </a:gsLst>
                  <a:lin ang="252901" scaled="1"/>
                </a:gradFill>
                <a:latin typeface="Impact"/>
              </a:rPr>
              <a:t>Fehldiagnosen</a:t>
            </a:r>
          </a:p>
        </p:txBody>
      </p:sp>
      <p:sp>
        <p:nvSpPr>
          <p:cNvPr id="201743" name="Line 15"/>
          <p:cNvSpPr>
            <a:spLocks noChangeShapeType="1"/>
          </p:cNvSpPr>
          <p:nvPr/>
        </p:nvSpPr>
        <p:spPr bwMode="auto">
          <a:xfrm flipV="1">
            <a:off x="2590800" y="3810000"/>
            <a:ext cx="0" cy="1066800"/>
          </a:xfrm>
          <a:prstGeom prst="line">
            <a:avLst/>
          </a:prstGeom>
          <a:noFill/>
          <a:ln w="38100">
            <a:solidFill>
              <a:srgbClr val="FF0000"/>
            </a:solidFill>
            <a:round/>
            <a:headEnd/>
            <a:tailEnd type="triangle" w="med" len="med"/>
          </a:ln>
          <a:effectLst/>
        </p:spPr>
        <p:txBody>
          <a:bodyPr wrap="none" anchor="ctr"/>
          <a:lstStyle/>
          <a:p>
            <a:endParaRPr lang="de-CH"/>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71600" y="1124744"/>
            <a:ext cx="7715200" cy="936104"/>
          </a:xfrm>
        </p:spPr>
        <p:txBody>
          <a:bodyPr/>
          <a:lstStyle/>
          <a:p>
            <a:r>
              <a:rPr lang="de-DE" sz="3200" b="1" dirty="0" smtClean="0"/>
              <a:t>Mobbing und Suizid</a:t>
            </a:r>
            <a:endParaRPr lang="en-US" sz="3200" b="1" dirty="0" smtClean="0"/>
          </a:p>
        </p:txBody>
      </p:sp>
      <p:sp>
        <p:nvSpPr>
          <p:cNvPr id="43011" name="Rectangle 3"/>
          <p:cNvSpPr>
            <a:spLocks noGrp="1" noChangeArrowheads="1"/>
          </p:cNvSpPr>
          <p:nvPr>
            <p:ph type="body" idx="1"/>
          </p:nvPr>
        </p:nvSpPr>
        <p:spPr>
          <a:xfrm>
            <a:off x="611560" y="2132856"/>
            <a:ext cx="7772400" cy="2808312"/>
          </a:xfrm>
        </p:spPr>
        <p:txBody>
          <a:bodyPr>
            <a:normAutofit fontScale="92500" lnSpcReduction="10000"/>
          </a:bodyPr>
          <a:lstStyle/>
          <a:p>
            <a:r>
              <a:rPr lang="de-DE" dirty="0" smtClean="0"/>
              <a:t>Der neuste Begriff ist „</a:t>
            </a:r>
            <a:r>
              <a:rPr lang="de-DE" dirty="0" err="1" smtClean="0"/>
              <a:t>Bullicide</a:t>
            </a:r>
            <a:r>
              <a:rPr lang="de-DE" dirty="0" smtClean="0"/>
              <a:t>” (</a:t>
            </a:r>
            <a:r>
              <a:rPr lang="de-DE" dirty="0" err="1" smtClean="0">
                <a:solidFill>
                  <a:srgbClr val="FF0000"/>
                </a:solidFill>
              </a:rPr>
              <a:t>Bulli</a:t>
            </a:r>
            <a:r>
              <a:rPr lang="de-DE" dirty="0" err="1" smtClean="0"/>
              <a:t>ng</a:t>
            </a:r>
            <a:r>
              <a:rPr lang="de-DE" dirty="0" smtClean="0"/>
              <a:t> + </a:t>
            </a:r>
            <a:r>
              <a:rPr lang="de-DE" dirty="0" err="1" smtClean="0"/>
              <a:t>Sui</a:t>
            </a:r>
            <a:r>
              <a:rPr lang="de-DE" dirty="0" err="1" smtClean="0">
                <a:solidFill>
                  <a:srgbClr val="FF0000"/>
                </a:solidFill>
              </a:rPr>
              <a:t>cide</a:t>
            </a:r>
            <a:r>
              <a:rPr lang="de-DE" dirty="0" smtClean="0"/>
              <a:t>), der von einigen Eltern verwendet wurde, die Schulen verklagten, da sie den Suizid ihrer Kinder als ein Ergebnis des Versagens der Schule sahen, Mobbing zu stoppen</a:t>
            </a:r>
            <a:r>
              <a:rPr lang="de-DE" sz="2800" dirty="0" smtClean="0"/>
              <a:t>.</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71600" y="1124744"/>
            <a:ext cx="7715200" cy="936104"/>
          </a:xfrm>
        </p:spPr>
        <p:txBody>
          <a:bodyPr/>
          <a:lstStyle/>
          <a:p>
            <a:r>
              <a:rPr lang="de-DE" sz="3200" b="1" dirty="0" smtClean="0"/>
              <a:t>Zentral:</a:t>
            </a:r>
            <a:endParaRPr lang="en-US" sz="3200" b="1" dirty="0" smtClean="0"/>
          </a:p>
        </p:txBody>
      </p:sp>
      <p:sp>
        <p:nvSpPr>
          <p:cNvPr id="43011" name="Rectangle 3"/>
          <p:cNvSpPr>
            <a:spLocks noGrp="1" noChangeArrowheads="1"/>
          </p:cNvSpPr>
          <p:nvPr>
            <p:ph type="body" idx="1"/>
          </p:nvPr>
        </p:nvSpPr>
        <p:spPr>
          <a:xfrm>
            <a:off x="611560" y="1916832"/>
            <a:ext cx="7772400" cy="4320480"/>
          </a:xfrm>
        </p:spPr>
        <p:txBody>
          <a:bodyPr>
            <a:noAutofit/>
          </a:bodyPr>
          <a:lstStyle/>
          <a:p>
            <a:pPr>
              <a:buFontTx/>
              <a:buChar char="-"/>
            </a:pPr>
            <a:r>
              <a:rPr lang="de-DE" sz="2800" b="1" dirty="0" smtClean="0"/>
              <a:t>"Extremtaten" sind fast immer der Endpunkt einer Entwicklung, einer Dynamik. Es gilt solche Entwicklungen, Dynamiken (möglichst frühzeitig) zu erkennen, angemessen einzuschätzen und dann:    zu reagieren!</a:t>
            </a:r>
          </a:p>
          <a:p>
            <a:pPr>
              <a:buNone/>
            </a:pPr>
            <a:r>
              <a:rPr lang="de-DE" sz="2800" b="1" dirty="0" smtClean="0"/>
              <a:t>-	Warnsignale sind als Hilferufe innerhalb einer Entwicklung zu verstehen; aber ein einzelnes Warnsignal sagt meist noch nicht viel (das Gesamtbild ist entscheidend)!</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71600" y="2060848"/>
            <a:ext cx="7715200" cy="2808312"/>
          </a:xfrm>
        </p:spPr>
        <p:txBody>
          <a:bodyPr/>
          <a:lstStyle/>
          <a:p>
            <a:r>
              <a:rPr lang="de-DE" sz="4000" b="1" dirty="0" smtClean="0"/>
              <a:t>Viel Erfolg bei der Bewältigung solcher Situationen und herzlichen Dank für die Aufmerksamkeit</a:t>
            </a:r>
            <a:endParaRPr lang="en-US" sz="4000" b="1"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558356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Definition</a:t>
            </a:r>
          </a:p>
        </p:txBody>
      </p:sp>
      <p:sp>
        <p:nvSpPr>
          <p:cNvPr id="8" name="Inhaltsplatzhalter 2"/>
          <p:cNvSpPr txBox="1">
            <a:spLocks/>
          </p:cNvSpPr>
          <p:nvPr/>
        </p:nvSpPr>
        <p:spPr>
          <a:xfrm>
            <a:off x="458918" y="2003648"/>
            <a:ext cx="8433562" cy="3997120"/>
          </a:xfrm>
          <a:prstGeom prst="rect">
            <a:avLst/>
          </a:prstGeom>
        </p:spPr>
        <p:txBody>
          <a:bodyPr vert="horz" lIns="91440" tIns="45720" rIns="91440" bIns="45720" rtlCol="0">
            <a:normAutofit/>
          </a:bodyPr>
          <a:lstStyle/>
          <a:p>
            <a:pPr marL="542925" lvl="1" indent="-539750">
              <a:spcBef>
                <a:spcPct val="20000"/>
              </a:spcBef>
              <a:tabLst>
                <a:tab pos="542925" algn="l"/>
                <a:tab pos="2597150" algn="l"/>
              </a:tabLst>
              <a:defRPr/>
            </a:pPr>
            <a:r>
              <a:rPr lang="de-CH" sz="2200" dirty="0" smtClean="0"/>
              <a:t>	</a:t>
            </a:r>
            <a:r>
              <a:rPr lang="de-CH" sz="2600" dirty="0" smtClean="0"/>
              <a:t>schwierige, bedrohliche Entwicklung oder Verschärfung in einer Entscheidungs- oder Ausnahmesituation</a:t>
            </a:r>
          </a:p>
          <a:p>
            <a:pPr marL="542925" lvl="1" indent="-539750">
              <a:spcBef>
                <a:spcPct val="20000"/>
              </a:spcBef>
              <a:tabLst>
                <a:tab pos="1258888" algn="l"/>
                <a:tab pos="2597150" algn="l"/>
              </a:tabLst>
              <a:defRPr/>
            </a:pPr>
            <a:r>
              <a:rPr kumimoji="0" lang="de-CH" sz="2600" b="0" i="0" u="none" strike="noStrike" kern="1200" cap="none" spc="0" normalizeH="0" baseline="0" noProof="0" dirty="0" smtClean="0">
                <a:ln>
                  <a:noFill/>
                </a:ln>
                <a:solidFill>
                  <a:schemeClr val="tx1"/>
                </a:solidFill>
                <a:effectLst/>
                <a:uLnTx/>
                <a:uFillTx/>
                <a:latin typeface="+mn-lt"/>
                <a:ea typeface="+mn-ea"/>
                <a:cs typeface="+mn-cs"/>
              </a:rPr>
              <a:t>	</a:t>
            </a:r>
            <a:r>
              <a:rPr lang="de-CH" sz="2600" dirty="0" smtClean="0"/>
              <a:t>Verlust des seelischen Gleichgewichtes </a:t>
            </a:r>
          </a:p>
          <a:p>
            <a:pPr marL="542925" lvl="1" indent="-539750">
              <a:spcBef>
                <a:spcPct val="20000"/>
              </a:spcBef>
              <a:tabLst>
                <a:tab pos="1258888" algn="l"/>
                <a:tab pos="2597150" algn="l"/>
              </a:tabLst>
              <a:defRPr/>
            </a:pPr>
            <a:r>
              <a:rPr lang="de-CH" sz="2600" dirty="0" smtClean="0"/>
              <a:t>	das Erreichen wichtiger Lebensziele ist gefährdet</a:t>
            </a:r>
          </a:p>
          <a:p>
            <a:pPr marL="3175" lvl="1">
              <a:spcBef>
                <a:spcPct val="20000"/>
              </a:spcBef>
              <a:tabLst>
                <a:tab pos="1258888" algn="l"/>
                <a:tab pos="2597150" algn="l"/>
              </a:tabLst>
              <a:defRPr/>
            </a:pPr>
            <a:endParaRPr lang="de-CH" sz="2400" dirty="0" smtClean="0"/>
          </a:p>
          <a:p>
            <a:pPr marL="1258888" lvl="1" indent="-1255713">
              <a:spcBef>
                <a:spcPct val="20000"/>
              </a:spcBef>
              <a:tabLst>
                <a:tab pos="1258888" algn="l"/>
                <a:tab pos="2597150" algn="l"/>
              </a:tabLst>
              <a:defRPr/>
            </a:pPr>
            <a:r>
              <a:rPr kumimoji="0" lang="de-CH"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9" name="Pfeil nach rechts 8"/>
          <p:cNvSpPr/>
          <p:nvPr/>
        </p:nvSpPr>
        <p:spPr>
          <a:xfrm>
            <a:off x="738819" y="2194110"/>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0" name="Pfeil nach rechts 9"/>
          <p:cNvSpPr/>
          <p:nvPr/>
        </p:nvSpPr>
        <p:spPr>
          <a:xfrm>
            <a:off x="735819" y="3059685"/>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1" name="Inhaltsplatzhalter 2"/>
          <p:cNvSpPr txBox="1">
            <a:spLocks/>
          </p:cNvSpPr>
          <p:nvPr/>
        </p:nvSpPr>
        <p:spPr>
          <a:xfrm>
            <a:off x="458918" y="4420012"/>
            <a:ext cx="8219256" cy="1152128"/>
          </a:xfrm>
          <a:prstGeom prst="rect">
            <a:avLst/>
          </a:prstGeom>
        </p:spPr>
        <p:txBody>
          <a:bodyPr vert="horz" lIns="91440" tIns="45720" rIns="91440" bIns="45720" rtlCol="0">
            <a:normAutofit fontScale="92500" lnSpcReduction="10000"/>
          </a:bodyPr>
          <a:lstStyle/>
          <a:p>
            <a:pPr algn="ctr">
              <a:tabLst>
                <a:tab pos="190500" algn="l"/>
              </a:tabLst>
            </a:pPr>
            <a:r>
              <a:rPr lang="de-CH" sz="2600" b="1" dirty="0" smtClean="0">
                <a:solidFill>
                  <a:srgbClr val="C00000"/>
                </a:solidFill>
              </a:rPr>
              <a:t>Akute Überforderung des gewohnten Verhaltens- und Bewältigungssystems durch belastende äussere oder innere Erlebnisse.</a:t>
            </a:r>
          </a:p>
          <a:p>
            <a:pPr marL="324000" marR="0" lvl="0" indent="-3240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1" i="0" u="none" strike="noStrike" kern="1200" cap="none" spc="0" normalizeH="0" baseline="0" noProof="0" dirty="0" smtClean="0">
              <a:ln>
                <a:noFill/>
              </a:ln>
              <a:solidFill>
                <a:schemeClr val="tx1"/>
              </a:solidFill>
              <a:effectLst/>
              <a:uLnTx/>
              <a:uFillTx/>
              <a:latin typeface="+mn-lt"/>
              <a:ea typeface="+mn-ea"/>
              <a:cs typeface="+mn-cs"/>
            </a:endParaRPr>
          </a:p>
          <a:p>
            <a:pPr marL="324000" marR="0" lvl="0" indent="-3240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1"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12" name="Pfeil nach rechts 11"/>
          <p:cNvSpPr/>
          <p:nvPr/>
        </p:nvSpPr>
        <p:spPr>
          <a:xfrm>
            <a:off x="746051" y="3534797"/>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Merkmale einer Krise</a:t>
            </a:r>
          </a:p>
        </p:txBody>
      </p:sp>
      <p:sp>
        <p:nvSpPr>
          <p:cNvPr id="4" name="Inhaltsplatzhalter 2"/>
          <p:cNvSpPr txBox="1">
            <a:spLocks/>
          </p:cNvSpPr>
          <p:nvPr/>
        </p:nvSpPr>
        <p:spPr>
          <a:xfrm>
            <a:off x="458918" y="2003648"/>
            <a:ext cx="8433562" cy="3369568"/>
          </a:xfrm>
          <a:prstGeom prst="rect">
            <a:avLst/>
          </a:prstGeom>
        </p:spPr>
        <p:txBody>
          <a:bodyPr vert="horz" lIns="91440" tIns="45720" rIns="91440" bIns="45720" rtlCol="0">
            <a:normAutofit/>
          </a:bodyPr>
          <a:lstStyle/>
          <a:p>
            <a:pPr marL="546100" lvl="1">
              <a:spcBef>
                <a:spcPct val="20000"/>
              </a:spcBef>
              <a:tabLst>
                <a:tab pos="542925" algn="l"/>
                <a:tab pos="2597150" algn="l"/>
              </a:tabLst>
              <a:defRPr/>
            </a:pPr>
            <a:r>
              <a:rPr lang="de-CH" sz="2600" dirty="0" smtClean="0"/>
              <a:t>sind zeitlich begrenzt (ca. 4 - 6 Wochen)</a:t>
            </a:r>
          </a:p>
          <a:p>
            <a:pPr marL="546100" lvl="1">
              <a:spcBef>
                <a:spcPct val="20000"/>
              </a:spcBef>
              <a:tabLst>
                <a:tab pos="542925" algn="l"/>
                <a:tab pos="2597150" algn="l"/>
              </a:tabLst>
              <a:defRPr/>
            </a:pPr>
            <a:r>
              <a:rPr kumimoji="0" lang="de-CH" sz="2600" b="0" i="0" u="none" strike="noStrike" kern="1200" cap="none" spc="0" normalizeH="0" baseline="0" noProof="0" dirty="0" smtClean="0">
                <a:ln>
                  <a:noFill/>
                </a:ln>
                <a:solidFill>
                  <a:schemeClr val="tx1"/>
                </a:solidFill>
                <a:effectLst/>
                <a:uLnTx/>
                <a:uFillTx/>
                <a:latin typeface="+mn-lt"/>
                <a:ea typeface="+mn-ea"/>
                <a:cs typeface="+mn-cs"/>
              </a:rPr>
              <a:t>haben einen</a:t>
            </a:r>
            <a:r>
              <a:rPr kumimoji="0" lang="de-CH" sz="2600" b="0" i="0" u="none" strike="noStrike" kern="1200" cap="none" spc="0" normalizeH="0" noProof="0" dirty="0" smtClean="0">
                <a:ln>
                  <a:noFill/>
                </a:ln>
                <a:solidFill>
                  <a:schemeClr val="tx1"/>
                </a:solidFill>
                <a:effectLst/>
                <a:uLnTx/>
                <a:uFillTx/>
                <a:latin typeface="+mn-lt"/>
                <a:ea typeface="+mn-ea"/>
                <a:cs typeface="+mn-cs"/>
              </a:rPr>
              <a:t> Anfang und einen offenen Ausgang</a:t>
            </a:r>
            <a:endParaRPr lang="de-CH" sz="2600" dirty="0" smtClean="0"/>
          </a:p>
          <a:p>
            <a:pPr marL="546100" lvl="1">
              <a:spcBef>
                <a:spcPct val="20000"/>
              </a:spcBef>
              <a:tabLst>
                <a:tab pos="542925" algn="l"/>
                <a:tab pos="2597150" algn="l"/>
              </a:tabLst>
              <a:defRPr/>
            </a:pPr>
            <a:r>
              <a:rPr kumimoji="0" lang="de-CH" sz="2600" b="0" i="0" u="none" strike="noStrike" kern="1200" cap="none" spc="0" normalizeH="0" baseline="0" noProof="0" dirty="0" smtClean="0">
                <a:ln>
                  <a:noFill/>
                </a:ln>
                <a:solidFill>
                  <a:schemeClr val="tx1"/>
                </a:solidFill>
                <a:effectLst/>
                <a:uLnTx/>
                <a:uFillTx/>
                <a:latin typeface="+mn-lt"/>
                <a:ea typeface="+mn-ea"/>
                <a:cs typeface="+mn-cs"/>
              </a:rPr>
              <a:t>zeigen </a:t>
            </a:r>
            <a:r>
              <a:rPr lang="de-CH" sz="2600" dirty="0" smtClean="0"/>
              <a:t>Symptome, die meist mit „Verlust“ zu tun haben</a:t>
            </a:r>
          </a:p>
          <a:p>
            <a:pPr marL="546100" lvl="1">
              <a:spcBef>
                <a:spcPct val="20000"/>
              </a:spcBef>
              <a:tabLst>
                <a:tab pos="542925" algn="l"/>
                <a:tab pos="2597150" algn="l"/>
              </a:tabLst>
              <a:defRPr/>
            </a:pPr>
            <a:r>
              <a:rPr lang="de-CH" sz="2600" dirty="0" smtClean="0"/>
              <a:t>überraschend, bedrohlich</a:t>
            </a:r>
          </a:p>
          <a:p>
            <a:pPr marL="546100" lvl="1">
              <a:spcBef>
                <a:spcPct val="20000"/>
              </a:spcBef>
              <a:tabLst>
                <a:tab pos="542925" algn="l"/>
                <a:tab pos="2597150" algn="l"/>
              </a:tabLst>
              <a:defRPr/>
            </a:pPr>
            <a:r>
              <a:rPr lang="de-CH" sz="2600" dirty="0" smtClean="0"/>
              <a:t>ein Prozess und nicht ein Zustand</a:t>
            </a:r>
          </a:p>
          <a:p>
            <a:pPr marL="546100" lvl="1">
              <a:spcBef>
                <a:spcPct val="20000"/>
              </a:spcBef>
              <a:tabLst>
                <a:tab pos="542925" algn="l"/>
                <a:tab pos="2597150" algn="l"/>
              </a:tabLst>
              <a:defRPr/>
            </a:pPr>
            <a:r>
              <a:rPr lang="de-CH" sz="2600" dirty="0" smtClean="0"/>
              <a:t>kleine Ursache </a:t>
            </a:r>
            <a:r>
              <a:rPr lang="de-CH" sz="2600" b="1" dirty="0" smtClean="0">
                <a:sym typeface="Wingdings"/>
              </a:rPr>
              <a:t></a:t>
            </a:r>
            <a:r>
              <a:rPr lang="de-CH" sz="2600" dirty="0" smtClean="0">
                <a:sym typeface="Wingdings"/>
              </a:rPr>
              <a:t> </a:t>
            </a:r>
            <a:r>
              <a:rPr lang="de-CH" sz="2600" dirty="0" smtClean="0"/>
              <a:t>grosse Wirkung</a:t>
            </a:r>
            <a:br>
              <a:rPr lang="de-CH" sz="2600" dirty="0" smtClean="0"/>
            </a:br>
            <a:r>
              <a:rPr lang="de-CH" sz="2600" dirty="0" smtClean="0"/>
              <a:t>(langfristige Weichenstellung)</a:t>
            </a:r>
            <a:endParaRPr kumimoji="0" lang="de-CH" sz="26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7" name="Pfeil nach rechts 6"/>
          <p:cNvSpPr/>
          <p:nvPr/>
        </p:nvSpPr>
        <p:spPr>
          <a:xfrm>
            <a:off x="739819" y="3598634"/>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8" name="Pfeil nach rechts 7"/>
          <p:cNvSpPr/>
          <p:nvPr/>
        </p:nvSpPr>
        <p:spPr>
          <a:xfrm>
            <a:off x="734193" y="2170360"/>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9" name="Pfeil nach rechts 8"/>
          <p:cNvSpPr/>
          <p:nvPr/>
        </p:nvSpPr>
        <p:spPr>
          <a:xfrm>
            <a:off x="735395" y="2675012"/>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0" name="Pfeil nach rechts 9"/>
          <p:cNvSpPr/>
          <p:nvPr/>
        </p:nvSpPr>
        <p:spPr>
          <a:xfrm>
            <a:off x="731193" y="3126110"/>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6" name="Pfeil nach rechts 15"/>
          <p:cNvSpPr/>
          <p:nvPr/>
        </p:nvSpPr>
        <p:spPr>
          <a:xfrm>
            <a:off x="740728" y="4061306"/>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2" name="Pfeil nach rechts 11"/>
          <p:cNvSpPr/>
          <p:nvPr/>
        </p:nvSpPr>
        <p:spPr>
          <a:xfrm>
            <a:off x="736526" y="4532362"/>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5583564"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Krisenverlauf</a:t>
            </a:r>
          </a:p>
        </p:txBody>
      </p:sp>
      <p:pic>
        <p:nvPicPr>
          <p:cNvPr id="11" name="Picture 7" descr="http://farm2.static.flickr.com/1146/1005869535_6b322bfc6f.jpg?v=0"/>
          <p:cNvPicPr>
            <a:picLocks noChangeAspect="1" noChangeArrowheads="1"/>
          </p:cNvPicPr>
          <p:nvPr/>
        </p:nvPicPr>
        <p:blipFill>
          <a:blip r:embed="rId2" cstate="print"/>
          <a:srcRect/>
          <a:stretch>
            <a:fillRect/>
          </a:stretch>
        </p:blipFill>
        <p:spPr bwMode="auto">
          <a:xfrm>
            <a:off x="755576" y="1765635"/>
            <a:ext cx="7741622" cy="4932000"/>
          </a:xfrm>
          <a:prstGeom prst="rect">
            <a:avLst/>
          </a:prstGeom>
          <a:noFill/>
        </p:spPr>
      </p:pic>
      <p:sp>
        <p:nvSpPr>
          <p:cNvPr id="14" name="Inhaltsplatzhalter 3"/>
          <p:cNvSpPr txBox="1">
            <a:spLocks/>
          </p:cNvSpPr>
          <p:nvPr/>
        </p:nvSpPr>
        <p:spPr>
          <a:xfrm>
            <a:off x="383910" y="1765635"/>
            <a:ext cx="8352928" cy="1214446"/>
          </a:xfrm>
          <a:prstGeom prst="rect">
            <a:avLst/>
          </a:prstGeom>
        </p:spPr>
        <p:txBody>
          <a:bodyPr/>
          <a:lstStyle/>
          <a:p>
            <a:pPr marL="342900" lvl="0" indent="-342900">
              <a:spcBef>
                <a:spcPct val="20000"/>
              </a:spcBef>
              <a:tabLst>
                <a:tab pos="4752975" algn="l"/>
              </a:tabLst>
              <a:defRPr/>
            </a:pPr>
            <a:r>
              <a:rPr kumimoji="0" lang="de-CH" sz="2400" b="0" i="0" u="none" strike="noStrike" kern="1200" cap="none" spc="0" normalizeH="0" baseline="0" noProof="0" dirty="0" smtClean="0">
                <a:ln>
                  <a:noFill/>
                </a:ln>
                <a:solidFill>
                  <a:srgbClr val="C00000"/>
                </a:solidFill>
                <a:effectLst/>
                <a:uLnTx/>
                <a:uFillTx/>
                <a:latin typeface="+mn-lt"/>
                <a:ea typeface="+mn-ea"/>
                <a:cs typeface="+mn-cs"/>
              </a:rPr>
              <a:t>	</a:t>
            </a:r>
            <a:r>
              <a:rPr lang="de-CH" sz="2400" b="1" dirty="0" smtClean="0"/>
              <a:t>Normale Bewältigungsstrategien reichen nicht aus!</a:t>
            </a:r>
            <a:br>
              <a:rPr lang="de-CH" sz="2400" b="1" dirty="0" smtClean="0"/>
            </a:br>
            <a:r>
              <a:rPr lang="de-CH" sz="2400" b="1" dirty="0" smtClean="0"/>
              <a:t>	Akute </a:t>
            </a:r>
            <a:r>
              <a:rPr kumimoji="0" lang="de-CH" sz="2400" b="1" i="0" u="none" strike="noStrike" kern="1200" cap="none" spc="0" normalizeH="0" baseline="0" noProof="0" dirty="0" smtClean="0">
                <a:ln>
                  <a:noFill/>
                </a:ln>
                <a:effectLst/>
                <a:uLnTx/>
                <a:uFillTx/>
                <a:latin typeface="+mn-lt"/>
                <a:ea typeface="+mn-ea"/>
                <a:cs typeface="+mn-cs"/>
              </a:rPr>
              <a:t>Überforderung!</a:t>
            </a:r>
            <a:r>
              <a:rPr kumimoji="0" lang="de-CH" sz="2400" b="1" i="0" u="none" strike="noStrike" kern="1200" cap="none" spc="0" normalizeH="0" baseline="0" noProof="0" dirty="0" smtClean="0">
                <a:ln>
                  <a:noFill/>
                </a:ln>
                <a:solidFill>
                  <a:srgbClr val="FF6600"/>
                </a:solidFill>
                <a:effectLst/>
                <a:uLnTx/>
                <a:uFillTx/>
                <a:latin typeface="+mn-lt"/>
                <a:ea typeface="+mn-ea"/>
                <a:cs typeface="+mn-cs"/>
              </a:rPr>
              <a:t/>
            </a:r>
            <a:br>
              <a:rPr kumimoji="0" lang="de-CH" sz="2400" b="1" i="0" u="none" strike="noStrike" kern="1200" cap="none" spc="0" normalizeH="0" baseline="0" noProof="0" dirty="0" smtClean="0">
                <a:ln>
                  <a:noFill/>
                </a:ln>
                <a:solidFill>
                  <a:srgbClr val="FF6600"/>
                </a:solidFill>
                <a:effectLst/>
                <a:uLnTx/>
                <a:uFillTx/>
                <a:latin typeface="+mn-lt"/>
                <a:ea typeface="+mn-ea"/>
                <a:cs typeface="+mn-cs"/>
              </a:rPr>
            </a:br>
            <a:endParaRPr kumimoji="0" lang="de-CH" sz="3200" b="1" i="0" u="none" strike="noStrike" kern="1200" cap="none" spc="0" normalizeH="0" baseline="0" noProof="0" dirty="0">
              <a:ln>
                <a:noFill/>
              </a:ln>
              <a:solidFill>
                <a:srgbClr val="FF6600"/>
              </a:solidFill>
              <a:effectLst/>
              <a:uLnTx/>
              <a:uFillTx/>
              <a:latin typeface="+mn-lt"/>
              <a:ea typeface="+mn-ea"/>
              <a:cs typeface="+mn-cs"/>
            </a:endParaRPr>
          </a:p>
        </p:txBody>
      </p:sp>
      <p:grpSp>
        <p:nvGrpSpPr>
          <p:cNvPr id="2" name="Gruppieren 14"/>
          <p:cNvGrpSpPr/>
          <p:nvPr/>
        </p:nvGrpSpPr>
        <p:grpSpPr>
          <a:xfrm>
            <a:off x="896925" y="2276872"/>
            <a:ext cx="7670651" cy="4196252"/>
            <a:chOff x="896925" y="2276872"/>
            <a:chExt cx="7670651" cy="4196252"/>
          </a:xfrm>
        </p:grpSpPr>
        <p:sp>
          <p:nvSpPr>
            <p:cNvPr id="16" name="Freihandform 15"/>
            <p:cNvSpPr/>
            <p:nvPr/>
          </p:nvSpPr>
          <p:spPr>
            <a:xfrm>
              <a:off x="896925" y="2276872"/>
              <a:ext cx="7600272" cy="3129168"/>
            </a:xfrm>
            <a:custGeom>
              <a:avLst/>
              <a:gdLst>
                <a:gd name="connsiteX0" fmla="*/ 0 w 6555784"/>
                <a:gd name="connsiteY0" fmla="*/ 2598549 h 2810360"/>
                <a:gd name="connsiteX1" fmla="*/ 573438 w 6555784"/>
                <a:gd name="connsiteY1" fmla="*/ 2102603 h 2810360"/>
                <a:gd name="connsiteX2" fmla="*/ 1084882 w 6555784"/>
                <a:gd name="connsiteY2" fmla="*/ 1498169 h 2810360"/>
                <a:gd name="connsiteX3" fmla="*/ 1239865 w 6555784"/>
                <a:gd name="connsiteY3" fmla="*/ 1188203 h 2810360"/>
                <a:gd name="connsiteX4" fmla="*/ 1472339 w 6555784"/>
                <a:gd name="connsiteY4" fmla="*/ 1079715 h 2810360"/>
                <a:gd name="connsiteX5" fmla="*/ 1844299 w 6555784"/>
                <a:gd name="connsiteY5" fmla="*/ 738752 h 2810360"/>
                <a:gd name="connsiteX6" fmla="*/ 1952787 w 6555784"/>
                <a:gd name="connsiteY6" fmla="*/ 599268 h 2810360"/>
                <a:gd name="connsiteX7" fmla="*/ 2107770 w 6555784"/>
                <a:gd name="connsiteY7" fmla="*/ 459783 h 2810360"/>
                <a:gd name="connsiteX8" fmla="*/ 2154265 w 6555784"/>
                <a:gd name="connsiteY8" fmla="*/ 289301 h 2810360"/>
                <a:gd name="connsiteX9" fmla="*/ 2386739 w 6555784"/>
                <a:gd name="connsiteY9" fmla="*/ 103322 h 2810360"/>
                <a:gd name="connsiteX10" fmla="*/ 2743200 w 6555784"/>
                <a:gd name="connsiteY10" fmla="*/ 10332 h 2810360"/>
                <a:gd name="connsiteX11" fmla="*/ 3022170 w 6555784"/>
                <a:gd name="connsiteY11" fmla="*/ 41329 h 2810360"/>
                <a:gd name="connsiteX12" fmla="*/ 3177153 w 6555784"/>
                <a:gd name="connsiteY12" fmla="*/ 41329 h 2810360"/>
                <a:gd name="connsiteX13" fmla="*/ 3270143 w 6555784"/>
                <a:gd name="connsiteY13" fmla="*/ 134318 h 2810360"/>
                <a:gd name="connsiteX14" fmla="*/ 3223648 w 6555784"/>
                <a:gd name="connsiteY14" fmla="*/ 211810 h 2810360"/>
                <a:gd name="connsiteX15" fmla="*/ 3285641 w 6555784"/>
                <a:gd name="connsiteY15" fmla="*/ 366793 h 2810360"/>
                <a:gd name="connsiteX16" fmla="*/ 3378631 w 6555784"/>
                <a:gd name="connsiteY16" fmla="*/ 506278 h 2810360"/>
                <a:gd name="connsiteX17" fmla="*/ 3549112 w 6555784"/>
                <a:gd name="connsiteY17" fmla="*/ 661261 h 2810360"/>
                <a:gd name="connsiteX18" fmla="*/ 3704095 w 6555784"/>
                <a:gd name="connsiteY18" fmla="*/ 816244 h 2810360"/>
                <a:gd name="connsiteX19" fmla="*/ 3719594 w 6555784"/>
                <a:gd name="connsiteY19" fmla="*/ 893735 h 2810360"/>
                <a:gd name="connsiteX20" fmla="*/ 3859078 w 6555784"/>
                <a:gd name="connsiteY20" fmla="*/ 955729 h 2810360"/>
                <a:gd name="connsiteX21" fmla="*/ 3905573 w 6555784"/>
                <a:gd name="connsiteY21" fmla="*/ 1157207 h 2810360"/>
                <a:gd name="connsiteX22" fmla="*/ 4153546 w 6555784"/>
                <a:gd name="connsiteY22" fmla="*/ 1343186 h 2810360"/>
                <a:gd name="connsiteX23" fmla="*/ 4262034 w 6555784"/>
                <a:gd name="connsiteY23" fmla="*/ 1560162 h 2810360"/>
                <a:gd name="connsiteX24" fmla="*/ 4231038 w 6555784"/>
                <a:gd name="connsiteY24" fmla="*/ 1668651 h 2810360"/>
                <a:gd name="connsiteX25" fmla="*/ 4541004 w 6555784"/>
                <a:gd name="connsiteY25" fmla="*/ 1761640 h 2810360"/>
                <a:gd name="connsiteX26" fmla="*/ 4928462 w 6555784"/>
                <a:gd name="connsiteY26" fmla="*/ 1777139 h 2810360"/>
                <a:gd name="connsiteX27" fmla="*/ 5269424 w 6555784"/>
                <a:gd name="connsiteY27" fmla="*/ 1854630 h 2810360"/>
                <a:gd name="connsiteX28" fmla="*/ 5408909 w 6555784"/>
                <a:gd name="connsiteY28" fmla="*/ 2040610 h 2810360"/>
                <a:gd name="connsiteX29" fmla="*/ 5501899 w 6555784"/>
                <a:gd name="connsiteY29" fmla="*/ 2164596 h 2810360"/>
                <a:gd name="connsiteX30" fmla="*/ 5610387 w 6555784"/>
                <a:gd name="connsiteY30" fmla="*/ 2381573 h 2810360"/>
                <a:gd name="connsiteX31" fmla="*/ 5780868 w 6555784"/>
                <a:gd name="connsiteY31" fmla="*/ 2536556 h 2810360"/>
                <a:gd name="connsiteX32" fmla="*/ 6013343 w 6555784"/>
                <a:gd name="connsiteY32" fmla="*/ 2784529 h 2810360"/>
                <a:gd name="connsiteX33" fmla="*/ 6183824 w 6555784"/>
                <a:gd name="connsiteY33" fmla="*/ 2691539 h 2810360"/>
                <a:gd name="connsiteX34" fmla="*/ 6369804 w 6555784"/>
                <a:gd name="connsiteY34" fmla="*/ 2629545 h 2810360"/>
                <a:gd name="connsiteX35" fmla="*/ 6400800 w 6555784"/>
                <a:gd name="connsiteY35" fmla="*/ 2412569 h 2810360"/>
                <a:gd name="connsiteX36" fmla="*/ 6555784 w 6555784"/>
                <a:gd name="connsiteY36" fmla="*/ 2164596 h 2810360"/>
                <a:gd name="connsiteX0" fmla="*/ 0 w 6555784"/>
                <a:gd name="connsiteY0" fmla="*/ 2610493 h 2822304"/>
                <a:gd name="connsiteX1" fmla="*/ 573438 w 6555784"/>
                <a:gd name="connsiteY1" fmla="*/ 2114547 h 2822304"/>
                <a:gd name="connsiteX2" fmla="*/ 1084882 w 6555784"/>
                <a:gd name="connsiteY2" fmla="*/ 1510113 h 2822304"/>
                <a:gd name="connsiteX3" fmla="*/ 1239865 w 6555784"/>
                <a:gd name="connsiteY3" fmla="*/ 1200147 h 2822304"/>
                <a:gd name="connsiteX4" fmla="*/ 1472339 w 6555784"/>
                <a:gd name="connsiteY4" fmla="*/ 1091659 h 2822304"/>
                <a:gd name="connsiteX5" fmla="*/ 1844299 w 6555784"/>
                <a:gd name="connsiteY5" fmla="*/ 750696 h 2822304"/>
                <a:gd name="connsiteX6" fmla="*/ 1952787 w 6555784"/>
                <a:gd name="connsiteY6" fmla="*/ 611212 h 2822304"/>
                <a:gd name="connsiteX7" fmla="*/ 2107770 w 6555784"/>
                <a:gd name="connsiteY7" fmla="*/ 471727 h 2822304"/>
                <a:gd name="connsiteX8" fmla="*/ 2154265 w 6555784"/>
                <a:gd name="connsiteY8" fmla="*/ 301245 h 2822304"/>
                <a:gd name="connsiteX9" fmla="*/ 2386739 w 6555784"/>
                <a:gd name="connsiteY9" fmla="*/ 115266 h 2822304"/>
                <a:gd name="connsiteX10" fmla="*/ 2743200 w 6555784"/>
                <a:gd name="connsiteY10" fmla="*/ 22276 h 2822304"/>
                <a:gd name="connsiteX11" fmla="*/ 2883052 w 6555784"/>
                <a:gd name="connsiteY11" fmla="*/ 5166 h 2822304"/>
                <a:gd name="connsiteX12" fmla="*/ 3177153 w 6555784"/>
                <a:gd name="connsiteY12" fmla="*/ 53273 h 2822304"/>
                <a:gd name="connsiteX13" fmla="*/ 3270143 w 6555784"/>
                <a:gd name="connsiteY13" fmla="*/ 146262 h 2822304"/>
                <a:gd name="connsiteX14" fmla="*/ 3223648 w 6555784"/>
                <a:gd name="connsiteY14" fmla="*/ 223754 h 2822304"/>
                <a:gd name="connsiteX15" fmla="*/ 3285641 w 6555784"/>
                <a:gd name="connsiteY15" fmla="*/ 378737 h 2822304"/>
                <a:gd name="connsiteX16" fmla="*/ 3378631 w 6555784"/>
                <a:gd name="connsiteY16" fmla="*/ 518222 h 2822304"/>
                <a:gd name="connsiteX17" fmla="*/ 3549112 w 6555784"/>
                <a:gd name="connsiteY17" fmla="*/ 673205 h 2822304"/>
                <a:gd name="connsiteX18" fmla="*/ 3704095 w 6555784"/>
                <a:gd name="connsiteY18" fmla="*/ 828188 h 2822304"/>
                <a:gd name="connsiteX19" fmla="*/ 3719594 w 6555784"/>
                <a:gd name="connsiteY19" fmla="*/ 905679 h 2822304"/>
                <a:gd name="connsiteX20" fmla="*/ 3859078 w 6555784"/>
                <a:gd name="connsiteY20" fmla="*/ 967673 h 2822304"/>
                <a:gd name="connsiteX21" fmla="*/ 3905573 w 6555784"/>
                <a:gd name="connsiteY21" fmla="*/ 1169151 h 2822304"/>
                <a:gd name="connsiteX22" fmla="*/ 4153546 w 6555784"/>
                <a:gd name="connsiteY22" fmla="*/ 1355130 h 2822304"/>
                <a:gd name="connsiteX23" fmla="*/ 4262034 w 6555784"/>
                <a:gd name="connsiteY23" fmla="*/ 1572106 h 2822304"/>
                <a:gd name="connsiteX24" fmla="*/ 4231038 w 6555784"/>
                <a:gd name="connsiteY24" fmla="*/ 1680595 h 2822304"/>
                <a:gd name="connsiteX25" fmla="*/ 4541004 w 6555784"/>
                <a:gd name="connsiteY25" fmla="*/ 1773584 h 2822304"/>
                <a:gd name="connsiteX26" fmla="*/ 4928462 w 6555784"/>
                <a:gd name="connsiteY26" fmla="*/ 1789083 h 2822304"/>
                <a:gd name="connsiteX27" fmla="*/ 5269424 w 6555784"/>
                <a:gd name="connsiteY27" fmla="*/ 1866574 h 2822304"/>
                <a:gd name="connsiteX28" fmla="*/ 5408909 w 6555784"/>
                <a:gd name="connsiteY28" fmla="*/ 2052554 h 2822304"/>
                <a:gd name="connsiteX29" fmla="*/ 5501899 w 6555784"/>
                <a:gd name="connsiteY29" fmla="*/ 2176540 h 2822304"/>
                <a:gd name="connsiteX30" fmla="*/ 5610387 w 6555784"/>
                <a:gd name="connsiteY30" fmla="*/ 2393517 h 2822304"/>
                <a:gd name="connsiteX31" fmla="*/ 5780868 w 6555784"/>
                <a:gd name="connsiteY31" fmla="*/ 2548500 h 2822304"/>
                <a:gd name="connsiteX32" fmla="*/ 6013343 w 6555784"/>
                <a:gd name="connsiteY32" fmla="*/ 2796473 h 2822304"/>
                <a:gd name="connsiteX33" fmla="*/ 6183824 w 6555784"/>
                <a:gd name="connsiteY33" fmla="*/ 2703483 h 2822304"/>
                <a:gd name="connsiteX34" fmla="*/ 6369804 w 6555784"/>
                <a:gd name="connsiteY34" fmla="*/ 2641489 h 2822304"/>
                <a:gd name="connsiteX35" fmla="*/ 6400800 w 6555784"/>
                <a:gd name="connsiteY35" fmla="*/ 2424513 h 2822304"/>
                <a:gd name="connsiteX36" fmla="*/ 6555784 w 6555784"/>
                <a:gd name="connsiteY36" fmla="*/ 2176540 h 2822304"/>
                <a:gd name="connsiteX0" fmla="*/ 0 w 6555784"/>
                <a:gd name="connsiteY0" fmla="*/ 2610493 h 2822304"/>
                <a:gd name="connsiteX1" fmla="*/ 573438 w 6555784"/>
                <a:gd name="connsiteY1" fmla="*/ 2114547 h 2822304"/>
                <a:gd name="connsiteX2" fmla="*/ 1084882 w 6555784"/>
                <a:gd name="connsiteY2" fmla="*/ 1510113 h 2822304"/>
                <a:gd name="connsiteX3" fmla="*/ 1239865 w 6555784"/>
                <a:gd name="connsiteY3" fmla="*/ 1200147 h 2822304"/>
                <a:gd name="connsiteX4" fmla="*/ 1472339 w 6555784"/>
                <a:gd name="connsiteY4" fmla="*/ 1091659 h 2822304"/>
                <a:gd name="connsiteX5" fmla="*/ 1844299 w 6555784"/>
                <a:gd name="connsiteY5" fmla="*/ 750696 h 2822304"/>
                <a:gd name="connsiteX6" fmla="*/ 1952787 w 6555784"/>
                <a:gd name="connsiteY6" fmla="*/ 611212 h 2822304"/>
                <a:gd name="connsiteX7" fmla="*/ 2107770 w 6555784"/>
                <a:gd name="connsiteY7" fmla="*/ 471727 h 2822304"/>
                <a:gd name="connsiteX8" fmla="*/ 2154265 w 6555784"/>
                <a:gd name="connsiteY8" fmla="*/ 301245 h 2822304"/>
                <a:gd name="connsiteX9" fmla="*/ 2386739 w 6555784"/>
                <a:gd name="connsiteY9" fmla="*/ 115266 h 2822304"/>
                <a:gd name="connsiteX10" fmla="*/ 2743200 w 6555784"/>
                <a:gd name="connsiteY10" fmla="*/ 22276 h 2822304"/>
                <a:gd name="connsiteX11" fmla="*/ 2883052 w 6555784"/>
                <a:gd name="connsiteY11" fmla="*/ 5166 h 2822304"/>
                <a:gd name="connsiteX12" fmla="*/ 3177153 w 6555784"/>
                <a:gd name="connsiteY12" fmla="*/ 53273 h 2822304"/>
                <a:gd name="connsiteX13" fmla="*/ 3128462 w 6555784"/>
                <a:gd name="connsiteY13" fmla="*/ 129261 h 2822304"/>
                <a:gd name="connsiteX14" fmla="*/ 3223648 w 6555784"/>
                <a:gd name="connsiteY14" fmla="*/ 223754 h 2822304"/>
                <a:gd name="connsiteX15" fmla="*/ 3285641 w 6555784"/>
                <a:gd name="connsiteY15" fmla="*/ 378737 h 2822304"/>
                <a:gd name="connsiteX16" fmla="*/ 3378631 w 6555784"/>
                <a:gd name="connsiteY16" fmla="*/ 518222 h 2822304"/>
                <a:gd name="connsiteX17" fmla="*/ 3549112 w 6555784"/>
                <a:gd name="connsiteY17" fmla="*/ 673205 h 2822304"/>
                <a:gd name="connsiteX18" fmla="*/ 3704095 w 6555784"/>
                <a:gd name="connsiteY18" fmla="*/ 828188 h 2822304"/>
                <a:gd name="connsiteX19" fmla="*/ 3719594 w 6555784"/>
                <a:gd name="connsiteY19" fmla="*/ 905679 h 2822304"/>
                <a:gd name="connsiteX20" fmla="*/ 3859078 w 6555784"/>
                <a:gd name="connsiteY20" fmla="*/ 967673 h 2822304"/>
                <a:gd name="connsiteX21" fmla="*/ 3905573 w 6555784"/>
                <a:gd name="connsiteY21" fmla="*/ 1169151 h 2822304"/>
                <a:gd name="connsiteX22" fmla="*/ 4153546 w 6555784"/>
                <a:gd name="connsiteY22" fmla="*/ 1355130 h 2822304"/>
                <a:gd name="connsiteX23" fmla="*/ 4262034 w 6555784"/>
                <a:gd name="connsiteY23" fmla="*/ 1572106 h 2822304"/>
                <a:gd name="connsiteX24" fmla="*/ 4231038 w 6555784"/>
                <a:gd name="connsiteY24" fmla="*/ 1680595 h 2822304"/>
                <a:gd name="connsiteX25" fmla="*/ 4541004 w 6555784"/>
                <a:gd name="connsiteY25" fmla="*/ 1773584 h 2822304"/>
                <a:gd name="connsiteX26" fmla="*/ 4928462 w 6555784"/>
                <a:gd name="connsiteY26" fmla="*/ 1789083 h 2822304"/>
                <a:gd name="connsiteX27" fmla="*/ 5269424 w 6555784"/>
                <a:gd name="connsiteY27" fmla="*/ 1866574 h 2822304"/>
                <a:gd name="connsiteX28" fmla="*/ 5408909 w 6555784"/>
                <a:gd name="connsiteY28" fmla="*/ 2052554 h 2822304"/>
                <a:gd name="connsiteX29" fmla="*/ 5501899 w 6555784"/>
                <a:gd name="connsiteY29" fmla="*/ 2176540 h 2822304"/>
                <a:gd name="connsiteX30" fmla="*/ 5610387 w 6555784"/>
                <a:gd name="connsiteY30" fmla="*/ 2393517 h 2822304"/>
                <a:gd name="connsiteX31" fmla="*/ 5780868 w 6555784"/>
                <a:gd name="connsiteY31" fmla="*/ 2548500 h 2822304"/>
                <a:gd name="connsiteX32" fmla="*/ 6013343 w 6555784"/>
                <a:gd name="connsiteY32" fmla="*/ 2796473 h 2822304"/>
                <a:gd name="connsiteX33" fmla="*/ 6183824 w 6555784"/>
                <a:gd name="connsiteY33" fmla="*/ 2703483 h 2822304"/>
                <a:gd name="connsiteX34" fmla="*/ 6369804 w 6555784"/>
                <a:gd name="connsiteY34" fmla="*/ 2641489 h 2822304"/>
                <a:gd name="connsiteX35" fmla="*/ 6400800 w 6555784"/>
                <a:gd name="connsiteY35" fmla="*/ 2424513 h 2822304"/>
                <a:gd name="connsiteX36" fmla="*/ 6555784 w 6555784"/>
                <a:gd name="connsiteY36" fmla="*/ 2176540 h 2822304"/>
                <a:gd name="connsiteX0" fmla="*/ 0 w 6555784"/>
                <a:gd name="connsiteY0" fmla="*/ 2626008 h 2837819"/>
                <a:gd name="connsiteX1" fmla="*/ 573438 w 6555784"/>
                <a:gd name="connsiteY1" fmla="*/ 2130062 h 2837819"/>
                <a:gd name="connsiteX2" fmla="*/ 1084882 w 6555784"/>
                <a:gd name="connsiteY2" fmla="*/ 1525628 h 2837819"/>
                <a:gd name="connsiteX3" fmla="*/ 1239865 w 6555784"/>
                <a:gd name="connsiteY3" fmla="*/ 1215662 h 2837819"/>
                <a:gd name="connsiteX4" fmla="*/ 1472339 w 6555784"/>
                <a:gd name="connsiteY4" fmla="*/ 1107174 h 2837819"/>
                <a:gd name="connsiteX5" fmla="*/ 1844299 w 6555784"/>
                <a:gd name="connsiteY5" fmla="*/ 766211 h 2837819"/>
                <a:gd name="connsiteX6" fmla="*/ 1952787 w 6555784"/>
                <a:gd name="connsiteY6" fmla="*/ 626727 h 2837819"/>
                <a:gd name="connsiteX7" fmla="*/ 2107770 w 6555784"/>
                <a:gd name="connsiteY7" fmla="*/ 487242 h 2837819"/>
                <a:gd name="connsiteX8" fmla="*/ 2154265 w 6555784"/>
                <a:gd name="connsiteY8" fmla="*/ 316760 h 2837819"/>
                <a:gd name="connsiteX9" fmla="*/ 2386739 w 6555784"/>
                <a:gd name="connsiteY9" fmla="*/ 130781 h 2837819"/>
                <a:gd name="connsiteX10" fmla="*/ 2743200 w 6555784"/>
                <a:gd name="connsiteY10" fmla="*/ 37791 h 2837819"/>
                <a:gd name="connsiteX11" fmla="*/ 2883052 w 6555784"/>
                <a:gd name="connsiteY11" fmla="*/ 20681 h 2837819"/>
                <a:gd name="connsiteX12" fmla="*/ 3067109 w 6555784"/>
                <a:gd name="connsiteY12" fmla="*/ 20682 h 2837819"/>
                <a:gd name="connsiteX13" fmla="*/ 3128462 w 6555784"/>
                <a:gd name="connsiteY13" fmla="*/ 144776 h 2837819"/>
                <a:gd name="connsiteX14" fmla="*/ 3223648 w 6555784"/>
                <a:gd name="connsiteY14" fmla="*/ 239269 h 2837819"/>
                <a:gd name="connsiteX15" fmla="*/ 3285641 w 6555784"/>
                <a:gd name="connsiteY15" fmla="*/ 394252 h 2837819"/>
                <a:gd name="connsiteX16" fmla="*/ 3378631 w 6555784"/>
                <a:gd name="connsiteY16" fmla="*/ 533737 h 2837819"/>
                <a:gd name="connsiteX17" fmla="*/ 3549112 w 6555784"/>
                <a:gd name="connsiteY17" fmla="*/ 688720 h 2837819"/>
                <a:gd name="connsiteX18" fmla="*/ 3704095 w 6555784"/>
                <a:gd name="connsiteY18" fmla="*/ 843703 h 2837819"/>
                <a:gd name="connsiteX19" fmla="*/ 3719594 w 6555784"/>
                <a:gd name="connsiteY19" fmla="*/ 921194 h 2837819"/>
                <a:gd name="connsiteX20" fmla="*/ 3859078 w 6555784"/>
                <a:gd name="connsiteY20" fmla="*/ 983188 h 2837819"/>
                <a:gd name="connsiteX21" fmla="*/ 3905573 w 6555784"/>
                <a:gd name="connsiteY21" fmla="*/ 1184666 h 2837819"/>
                <a:gd name="connsiteX22" fmla="*/ 4153546 w 6555784"/>
                <a:gd name="connsiteY22" fmla="*/ 1370645 h 2837819"/>
                <a:gd name="connsiteX23" fmla="*/ 4262034 w 6555784"/>
                <a:gd name="connsiteY23" fmla="*/ 1587621 h 2837819"/>
                <a:gd name="connsiteX24" fmla="*/ 4231038 w 6555784"/>
                <a:gd name="connsiteY24" fmla="*/ 1696110 h 2837819"/>
                <a:gd name="connsiteX25" fmla="*/ 4541004 w 6555784"/>
                <a:gd name="connsiteY25" fmla="*/ 1789099 h 2837819"/>
                <a:gd name="connsiteX26" fmla="*/ 4928462 w 6555784"/>
                <a:gd name="connsiteY26" fmla="*/ 1804598 h 2837819"/>
                <a:gd name="connsiteX27" fmla="*/ 5269424 w 6555784"/>
                <a:gd name="connsiteY27" fmla="*/ 1882089 h 2837819"/>
                <a:gd name="connsiteX28" fmla="*/ 5408909 w 6555784"/>
                <a:gd name="connsiteY28" fmla="*/ 2068069 h 2837819"/>
                <a:gd name="connsiteX29" fmla="*/ 5501899 w 6555784"/>
                <a:gd name="connsiteY29" fmla="*/ 2192055 h 2837819"/>
                <a:gd name="connsiteX30" fmla="*/ 5610387 w 6555784"/>
                <a:gd name="connsiteY30" fmla="*/ 2409032 h 2837819"/>
                <a:gd name="connsiteX31" fmla="*/ 5780868 w 6555784"/>
                <a:gd name="connsiteY31" fmla="*/ 2564015 h 2837819"/>
                <a:gd name="connsiteX32" fmla="*/ 6013343 w 6555784"/>
                <a:gd name="connsiteY32" fmla="*/ 2811988 h 2837819"/>
                <a:gd name="connsiteX33" fmla="*/ 6183824 w 6555784"/>
                <a:gd name="connsiteY33" fmla="*/ 2718998 h 2837819"/>
                <a:gd name="connsiteX34" fmla="*/ 6369804 w 6555784"/>
                <a:gd name="connsiteY34" fmla="*/ 2657004 h 2837819"/>
                <a:gd name="connsiteX35" fmla="*/ 6400800 w 6555784"/>
                <a:gd name="connsiteY35" fmla="*/ 2440028 h 2837819"/>
                <a:gd name="connsiteX36" fmla="*/ 6555784 w 6555784"/>
                <a:gd name="connsiteY36" fmla="*/ 2192055 h 2837819"/>
                <a:gd name="connsiteX0" fmla="*/ 0 w 6555784"/>
                <a:gd name="connsiteY0" fmla="*/ 2626008 h 2837819"/>
                <a:gd name="connsiteX1" fmla="*/ 551656 w 6555784"/>
                <a:gd name="connsiteY1" fmla="*/ 2006186 h 2837819"/>
                <a:gd name="connsiteX2" fmla="*/ 1084882 w 6555784"/>
                <a:gd name="connsiteY2" fmla="*/ 1525628 h 2837819"/>
                <a:gd name="connsiteX3" fmla="*/ 1239865 w 6555784"/>
                <a:gd name="connsiteY3" fmla="*/ 1215662 h 2837819"/>
                <a:gd name="connsiteX4" fmla="*/ 1472339 w 6555784"/>
                <a:gd name="connsiteY4" fmla="*/ 1107174 h 2837819"/>
                <a:gd name="connsiteX5" fmla="*/ 1844299 w 6555784"/>
                <a:gd name="connsiteY5" fmla="*/ 766211 h 2837819"/>
                <a:gd name="connsiteX6" fmla="*/ 1952787 w 6555784"/>
                <a:gd name="connsiteY6" fmla="*/ 626727 h 2837819"/>
                <a:gd name="connsiteX7" fmla="*/ 2107770 w 6555784"/>
                <a:gd name="connsiteY7" fmla="*/ 487242 h 2837819"/>
                <a:gd name="connsiteX8" fmla="*/ 2154265 w 6555784"/>
                <a:gd name="connsiteY8" fmla="*/ 316760 h 2837819"/>
                <a:gd name="connsiteX9" fmla="*/ 2386739 w 6555784"/>
                <a:gd name="connsiteY9" fmla="*/ 130781 h 2837819"/>
                <a:gd name="connsiteX10" fmla="*/ 2743200 w 6555784"/>
                <a:gd name="connsiteY10" fmla="*/ 37791 h 2837819"/>
                <a:gd name="connsiteX11" fmla="*/ 2883052 w 6555784"/>
                <a:gd name="connsiteY11" fmla="*/ 20681 h 2837819"/>
                <a:gd name="connsiteX12" fmla="*/ 3067109 w 6555784"/>
                <a:gd name="connsiteY12" fmla="*/ 20682 h 2837819"/>
                <a:gd name="connsiteX13" fmla="*/ 3128462 w 6555784"/>
                <a:gd name="connsiteY13" fmla="*/ 144776 h 2837819"/>
                <a:gd name="connsiteX14" fmla="*/ 3223648 w 6555784"/>
                <a:gd name="connsiteY14" fmla="*/ 239269 h 2837819"/>
                <a:gd name="connsiteX15" fmla="*/ 3285641 w 6555784"/>
                <a:gd name="connsiteY15" fmla="*/ 394252 h 2837819"/>
                <a:gd name="connsiteX16" fmla="*/ 3378631 w 6555784"/>
                <a:gd name="connsiteY16" fmla="*/ 533737 h 2837819"/>
                <a:gd name="connsiteX17" fmla="*/ 3549112 w 6555784"/>
                <a:gd name="connsiteY17" fmla="*/ 688720 h 2837819"/>
                <a:gd name="connsiteX18" fmla="*/ 3704095 w 6555784"/>
                <a:gd name="connsiteY18" fmla="*/ 843703 h 2837819"/>
                <a:gd name="connsiteX19" fmla="*/ 3719594 w 6555784"/>
                <a:gd name="connsiteY19" fmla="*/ 921194 h 2837819"/>
                <a:gd name="connsiteX20" fmla="*/ 3859078 w 6555784"/>
                <a:gd name="connsiteY20" fmla="*/ 983188 h 2837819"/>
                <a:gd name="connsiteX21" fmla="*/ 3905573 w 6555784"/>
                <a:gd name="connsiteY21" fmla="*/ 1184666 h 2837819"/>
                <a:gd name="connsiteX22" fmla="*/ 4153546 w 6555784"/>
                <a:gd name="connsiteY22" fmla="*/ 1370645 h 2837819"/>
                <a:gd name="connsiteX23" fmla="*/ 4262034 w 6555784"/>
                <a:gd name="connsiteY23" fmla="*/ 1587621 h 2837819"/>
                <a:gd name="connsiteX24" fmla="*/ 4231038 w 6555784"/>
                <a:gd name="connsiteY24" fmla="*/ 1696110 h 2837819"/>
                <a:gd name="connsiteX25" fmla="*/ 4541004 w 6555784"/>
                <a:gd name="connsiteY25" fmla="*/ 1789099 h 2837819"/>
                <a:gd name="connsiteX26" fmla="*/ 4928462 w 6555784"/>
                <a:gd name="connsiteY26" fmla="*/ 1804598 h 2837819"/>
                <a:gd name="connsiteX27" fmla="*/ 5269424 w 6555784"/>
                <a:gd name="connsiteY27" fmla="*/ 1882089 h 2837819"/>
                <a:gd name="connsiteX28" fmla="*/ 5408909 w 6555784"/>
                <a:gd name="connsiteY28" fmla="*/ 2068069 h 2837819"/>
                <a:gd name="connsiteX29" fmla="*/ 5501899 w 6555784"/>
                <a:gd name="connsiteY29" fmla="*/ 2192055 h 2837819"/>
                <a:gd name="connsiteX30" fmla="*/ 5610387 w 6555784"/>
                <a:gd name="connsiteY30" fmla="*/ 2409032 h 2837819"/>
                <a:gd name="connsiteX31" fmla="*/ 5780868 w 6555784"/>
                <a:gd name="connsiteY31" fmla="*/ 2564015 h 2837819"/>
                <a:gd name="connsiteX32" fmla="*/ 6013343 w 6555784"/>
                <a:gd name="connsiteY32" fmla="*/ 2811988 h 2837819"/>
                <a:gd name="connsiteX33" fmla="*/ 6183824 w 6555784"/>
                <a:gd name="connsiteY33" fmla="*/ 2718998 h 2837819"/>
                <a:gd name="connsiteX34" fmla="*/ 6369804 w 6555784"/>
                <a:gd name="connsiteY34" fmla="*/ 2657004 h 2837819"/>
                <a:gd name="connsiteX35" fmla="*/ 6400800 w 6555784"/>
                <a:gd name="connsiteY35" fmla="*/ 2440028 h 2837819"/>
                <a:gd name="connsiteX36" fmla="*/ 6555784 w 6555784"/>
                <a:gd name="connsiteY36" fmla="*/ 2192055 h 2837819"/>
                <a:gd name="connsiteX0" fmla="*/ 0 w 6555784"/>
                <a:gd name="connsiteY0" fmla="*/ 2626008 h 2837819"/>
                <a:gd name="connsiteX1" fmla="*/ 551656 w 6555784"/>
                <a:gd name="connsiteY1" fmla="*/ 2006186 h 2837819"/>
                <a:gd name="connsiteX2" fmla="*/ 1042476 w 6555784"/>
                <a:gd name="connsiteY2" fmla="*/ 1509810 h 2837819"/>
                <a:gd name="connsiteX3" fmla="*/ 1239865 w 6555784"/>
                <a:gd name="connsiteY3" fmla="*/ 1215662 h 2837819"/>
                <a:gd name="connsiteX4" fmla="*/ 1472339 w 6555784"/>
                <a:gd name="connsiteY4" fmla="*/ 1107174 h 2837819"/>
                <a:gd name="connsiteX5" fmla="*/ 1844299 w 6555784"/>
                <a:gd name="connsiteY5" fmla="*/ 766211 h 2837819"/>
                <a:gd name="connsiteX6" fmla="*/ 1952787 w 6555784"/>
                <a:gd name="connsiteY6" fmla="*/ 626727 h 2837819"/>
                <a:gd name="connsiteX7" fmla="*/ 2107770 w 6555784"/>
                <a:gd name="connsiteY7" fmla="*/ 487242 h 2837819"/>
                <a:gd name="connsiteX8" fmla="*/ 2154265 w 6555784"/>
                <a:gd name="connsiteY8" fmla="*/ 316760 h 2837819"/>
                <a:gd name="connsiteX9" fmla="*/ 2386739 w 6555784"/>
                <a:gd name="connsiteY9" fmla="*/ 130781 h 2837819"/>
                <a:gd name="connsiteX10" fmla="*/ 2743200 w 6555784"/>
                <a:gd name="connsiteY10" fmla="*/ 37791 h 2837819"/>
                <a:gd name="connsiteX11" fmla="*/ 2883052 w 6555784"/>
                <a:gd name="connsiteY11" fmla="*/ 20681 h 2837819"/>
                <a:gd name="connsiteX12" fmla="*/ 3067109 w 6555784"/>
                <a:gd name="connsiteY12" fmla="*/ 20682 h 2837819"/>
                <a:gd name="connsiteX13" fmla="*/ 3128462 w 6555784"/>
                <a:gd name="connsiteY13" fmla="*/ 144776 h 2837819"/>
                <a:gd name="connsiteX14" fmla="*/ 3223648 w 6555784"/>
                <a:gd name="connsiteY14" fmla="*/ 239269 h 2837819"/>
                <a:gd name="connsiteX15" fmla="*/ 3285641 w 6555784"/>
                <a:gd name="connsiteY15" fmla="*/ 394252 h 2837819"/>
                <a:gd name="connsiteX16" fmla="*/ 3378631 w 6555784"/>
                <a:gd name="connsiteY16" fmla="*/ 533737 h 2837819"/>
                <a:gd name="connsiteX17" fmla="*/ 3549112 w 6555784"/>
                <a:gd name="connsiteY17" fmla="*/ 688720 h 2837819"/>
                <a:gd name="connsiteX18" fmla="*/ 3704095 w 6555784"/>
                <a:gd name="connsiteY18" fmla="*/ 843703 h 2837819"/>
                <a:gd name="connsiteX19" fmla="*/ 3719594 w 6555784"/>
                <a:gd name="connsiteY19" fmla="*/ 921194 h 2837819"/>
                <a:gd name="connsiteX20" fmla="*/ 3859078 w 6555784"/>
                <a:gd name="connsiteY20" fmla="*/ 983188 h 2837819"/>
                <a:gd name="connsiteX21" fmla="*/ 3905573 w 6555784"/>
                <a:gd name="connsiteY21" fmla="*/ 1184666 h 2837819"/>
                <a:gd name="connsiteX22" fmla="*/ 4153546 w 6555784"/>
                <a:gd name="connsiteY22" fmla="*/ 1370645 h 2837819"/>
                <a:gd name="connsiteX23" fmla="*/ 4262034 w 6555784"/>
                <a:gd name="connsiteY23" fmla="*/ 1587621 h 2837819"/>
                <a:gd name="connsiteX24" fmla="*/ 4231038 w 6555784"/>
                <a:gd name="connsiteY24" fmla="*/ 1696110 h 2837819"/>
                <a:gd name="connsiteX25" fmla="*/ 4541004 w 6555784"/>
                <a:gd name="connsiteY25" fmla="*/ 1789099 h 2837819"/>
                <a:gd name="connsiteX26" fmla="*/ 4928462 w 6555784"/>
                <a:gd name="connsiteY26" fmla="*/ 1804598 h 2837819"/>
                <a:gd name="connsiteX27" fmla="*/ 5269424 w 6555784"/>
                <a:gd name="connsiteY27" fmla="*/ 1882089 h 2837819"/>
                <a:gd name="connsiteX28" fmla="*/ 5408909 w 6555784"/>
                <a:gd name="connsiteY28" fmla="*/ 2068069 h 2837819"/>
                <a:gd name="connsiteX29" fmla="*/ 5501899 w 6555784"/>
                <a:gd name="connsiteY29" fmla="*/ 2192055 h 2837819"/>
                <a:gd name="connsiteX30" fmla="*/ 5610387 w 6555784"/>
                <a:gd name="connsiteY30" fmla="*/ 2409032 h 2837819"/>
                <a:gd name="connsiteX31" fmla="*/ 5780868 w 6555784"/>
                <a:gd name="connsiteY31" fmla="*/ 2564015 h 2837819"/>
                <a:gd name="connsiteX32" fmla="*/ 6013343 w 6555784"/>
                <a:gd name="connsiteY32" fmla="*/ 2811988 h 2837819"/>
                <a:gd name="connsiteX33" fmla="*/ 6183824 w 6555784"/>
                <a:gd name="connsiteY33" fmla="*/ 2718998 h 2837819"/>
                <a:gd name="connsiteX34" fmla="*/ 6369804 w 6555784"/>
                <a:gd name="connsiteY34" fmla="*/ 2657004 h 2837819"/>
                <a:gd name="connsiteX35" fmla="*/ 6400800 w 6555784"/>
                <a:gd name="connsiteY35" fmla="*/ 2440028 h 2837819"/>
                <a:gd name="connsiteX36" fmla="*/ 6555784 w 6555784"/>
                <a:gd name="connsiteY36" fmla="*/ 2192055 h 2837819"/>
                <a:gd name="connsiteX0" fmla="*/ 0 w 6625554"/>
                <a:gd name="connsiteY0" fmla="*/ 2626008 h 2837819"/>
                <a:gd name="connsiteX1" fmla="*/ 551656 w 6625554"/>
                <a:gd name="connsiteY1" fmla="*/ 2006186 h 2837819"/>
                <a:gd name="connsiteX2" fmla="*/ 1042476 w 6625554"/>
                <a:gd name="connsiteY2" fmla="*/ 1509810 h 2837819"/>
                <a:gd name="connsiteX3" fmla="*/ 1239865 w 6625554"/>
                <a:gd name="connsiteY3" fmla="*/ 1215662 h 2837819"/>
                <a:gd name="connsiteX4" fmla="*/ 1472339 w 6625554"/>
                <a:gd name="connsiteY4" fmla="*/ 1107174 h 2837819"/>
                <a:gd name="connsiteX5" fmla="*/ 1844299 w 6625554"/>
                <a:gd name="connsiteY5" fmla="*/ 766211 h 2837819"/>
                <a:gd name="connsiteX6" fmla="*/ 1952787 w 6625554"/>
                <a:gd name="connsiteY6" fmla="*/ 626727 h 2837819"/>
                <a:gd name="connsiteX7" fmla="*/ 2107770 w 6625554"/>
                <a:gd name="connsiteY7" fmla="*/ 487242 h 2837819"/>
                <a:gd name="connsiteX8" fmla="*/ 2154265 w 6625554"/>
                <a:gd name="connsiteY8" fmla="*/ 316760 h 2837819"/>
                <a:gd name="connsiteX9" fmla="*/ 2386739 w 6625554"/>
                <a:gd name="connsiteY9" fmla="*/ 130781 h 2837819"/>
                <a:gd name="connsiteX10" fmla="*/ 2743200 w 6625554"/>
                <a:gd name="connsiteY10" fmla="*/ 37791 h 2837819"/>
                <a:gd name="connsiteX11" fmla="*/ 2883052 w 6625554"/>
                <a:gd name="connsiteY11" fmla="*/ 20681 h 2837819"/>
                <a:gd name="connsiteX12" fmla="*/ 3067109 w 6625554"/>
                <a:gd name="connsiteY12" fmla="*/ 20682 h 2837819"/>
                <a:gd name="connsiteX13" fmla="*/ 3128462 w 6625554"/>
                <a:gd name="connsiteY13" fmla="*/ 144776 h 2837819"/>
                <a:gd name="connsiteX14" fmla="*/ 3223648 w 6625554"/>
                <a:gd name="connsiteY14" fmla="*/ 239269 h 2837819"/>
                <a:gd name="connsiteX15" fmla="*/ 3285641 w 6625554"/>
                <a:gd name="connsiteY15" fmla="*/ 394252 h 2837819"/>
                <a:gd name="connsiteX16" fmla="*/ 3378631 w 6625554"/>
                <a:gd name="connsiteY16" fmla="*/ 533737 h 2837819"/>
                <a:gd name="connsiteX17" fmla="*/ 3549112 w 6625554"/>
                <a:gd name="connsiteY17" fmla="*/ 688720 h 2837819"/>
                <a:gd name="connsiteX18" fmla="*/ 3704095 w 6625554"/>
                <a:gd name="connsiteY18" fmla="*/ 843703 h 2837819"/>
                <a:gd name="connsiteX19" fmla="*/ 3719594 w 6625554"/>
                <a:gd name="connsiteY19" fmla="*/ 921194 h 2837819"/>
                <a:gd name="connsiteX20" fmla="*/ 3859078 w 6625554"/>
                <a:gd name="connsiteY20" fmla="*/ 983188 h 2837819"/>
                <a:gd name="connsiteX21" fmla="*/ 3905573 w 6625554"/>
                <a:gd name="connsiteY21" fmla="*/ 1184666 h 2837819"/>
                <a:gd name="connsiteX22" fmla="*/ 4153546 w 6625554"/>
                <a:gd name="connsiteY22" fmla="*/ 1370645 h 2837819"/>
                <a:gd name="connsiteX23" fmla="*/ 4262034 w 6625554"/>
                <a:gd name="connsiteY23" fmla="*/ 1587621 h 2837819"/>
                <a:gd name="connsiteX24" fmla="*/ 4231038 w 6625554"/>
                <a:gd name="connsiteY24" fmla="*/ 1696110 h 2837819"/>
                <a:gd name="connsiteX25" fmla="*/ 4541004 w 6625554"/>
                <a:gd name="connsiteY25" fmla="*/ 1789099 h 2837819"/>
                <a:gd name="connsiteX26" fmla="*/ 4928462 w 6625554"/>
                <a:gd name="connsiteY26" fmla="*/ 1804598 h 2837819"/>
                <a:gd name="connsiteX27" fmla="*/ 5269424 w 6625554"/>
                <a:gd name="connsiteY27" fmla="*/ 1882089 h 2837819"/>
                <a:gd name="connsiteX28" fmla="*/ 5408909 w 6625554"/>
                <a:gd name="connsiteY28" fmla="*/ 2068069 h 2837819"/>
                <a:gd name="connsiteX29" fmla="*/ 5501899 w 6625554"/>
                <a:gd name="connsiteY29" fmla="*/ 2192055 h 2837819"/>
                <a:gd name="connsiteX30" fmla="*/ 5610387 w 6625554"/>
                <a:gd name="connsiteY30" fmla="*/ 2409032 h 2837819"/>
                <a:gd name="connsiteX31" fmla="*/ 5780868 w 6625554"/>
                <a:gd name="connsiteY31" fmla="*/ 2564015 h 2837819"/>
                <a:gd name="connsiteX32" fmla="*/ 6013343 w 6625554"/>
                <a:gd name="connsiteY32" fmla="*/ 2811988 h 2837819"/>
                <a:gd name="connsiteX33" fmla="*/ 6183824 w 6625554"/>
                <a:gd name="connsiteY33" fmla="*/ 2718998 h 2837819"/>
                <a:gd name="connsiteX34" fmla="*/ 6369804 w 6625554"/>
                <a:gd name="connsiteY34" fmla="*/ 2657004 h 2837819"/>
                <a:gd name="connsiteX35" fmla="*/ 6400800 w 6625554"/>
                <a:gd name="connsiteY35" fmla="*/ 2440028 h 2837819"/>
                <a:gd name="connsiteX36" fmla="*/ 6625554 w 6625554"/>
                <a:gd name="connsiteY36" fmla="*/ 2192327 h 2837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625554" h="2837819">
                  <a:moveTo>
                    <a:pt x="0" y="2626008"/>
                  </a:moveTo>
                  <a:cubicBezTo>
                    <a:pt x="196312" y="2469733"/>
                    <a:pt x="377910" y="2192219"/>
                    <a:pt x="551656" y="2006186"/>
                  </a:cubicBezTo>
                  <a:cubicBezTo>
                    <a:pt x="725402" y="1820153"/>
                    <a:pt x="927775" y="1641564"/>
                    <a:pt x="1042476" y="1509810"/>
                  </a:cubicBezTo>
                  <a:cubicBezTo>
                    <a:pt x="1157178" y="1378056"/>
                    <a:pt x="1168221" y="1282768"/>
                    <a:pt x="1239865" y="1215662"/>
                  </a:cubicBezTo>
                  <a:cubicBezTo>
                    <a:pt x="1311509" y="1148556"/>
                    <a:pt x="1371600" y="1182082"/>
                    <a:pt x="1472339" y="1107174"/>
                  </a:cubicBezTo>
                  <a:cubicBezTo>
                    <a:pt x="1573078" y="1032266"/>
                    <a:pt x="1764224" y="846285"/>
                    <a:pt x="1844299" y="766211"/>
                  </a:cubicBezTo>
                  <a:cubicBezTo>
                    <a:pt x="1924374" y="686137"/>
                    <a:pt x="1908875" y="673222"/>
                    <a:pt x="1952787" y="626727"/>
                  </a:cubicBezTo>
                  <a:cubicBezTo>
                    <a:pt x="1996699" y="580232"/>
                    <a:pt x="2074190" y="538903"/>
                    <a:pt x="2107770" y="487242"/>
                  </a:cubicBezTo>
                  <a:cubicBezTo>
                    <a:pt x="2141350" y="435581"/>
                    <a:pt x="2107770" y="376170"/>
                    <a:pt x="2154265" y="316760"/>
                  </a:cubicBezTo>
                  <a:cubicBezTo>
                    <a:pt x="2200760" y="257350"/>
                    <a:pt x="2288583" y="177276"/>
                    <a:pt x="2386739" y="130781"/>
                  </a:cubicBezTo>
                  <a:cubicBezTo>
                    <a:pt x="2484895" y="84286"/>
                    <a:pt x="2660481" y="56141"/>
                    <a:pt x="2743200" y="37791"/>
                  </a:cubicBezTo>
                  <a:cubicBezTo>
                    <a:pt x="2825919" y="19441"/>
                    <a:pt x="2829067" y="23533"/>
                    <a:pt x="2883052" y="20681"/>
                  </a:cubicBezTo>
                  <a:cubicBezTo>
                    <a:pt x="2937037" y="17830"/>
                    <a:pt x="3026207" y="0"/>
                    <a:pt x="3067109" y="20682"/>
                  </a:cubicBezTo>
                  <a:cubicBezTo>
                    <a:pt x="3108011" y="41364"/>
                    <a:pt x="3102372" y="108345"/>
                    <a:pt x="3128462" y="144776"/>
                  </a:cubicBezTo>
                  <a:cubicBezTo>
                    <a:pt x="3154552" y="181207"/>
                    <a:pt x="3197452" y="197690"/>
                    <a:pt x="3223648" y="239269"/>
                  </a:cubicBezTo>
                  <a:cubicBezTo>
                    <a:pt x="3249845" y="280848"/>
                    <a:pt x="3259811" y="345174"/>
                    <a:pt x="3285641" y="394252"/>
                  </a:cubicBezTo>
                  <a:cubicBezTo>
                    <a:pt x="3311471" y="443330"/>
                    <a:pt x="3334719" y="484659"/>
                    <a:pt x="3378631" y="533737"/>
                  </a:cubicBezTo>
                  <a:cubicBezTo>
                    <a:pt x="3422543" y="582815"/>
                    <a:pt x="3494868" y="637059"/>
                    <a:pt x="3549112" y="688720"/>
                  </a:cubicBezTo>
                  <a:cubicBezTo>
                    <a:pt x="3603356" y="740381"/>
                    <a:pt x="3675681" y="804957"/>
                    <a:pt x="3704095" y="843703"/>
                  </a:cubicBezTo>
                  <a:cubicBezTo>
                    <a:pt x="3732509" y="882449"/>
                    <a:pt x="3693764" y="897947"/>
                    <a:pt x="3719594" y="921194"/>
                  </a:cubicBezTo>
                  <a:cubicBezTo>
                    <a:pt x="3745424" y="944441"/>
                    <a:pt x="3828082" y="939276"/>
                    <a:pt x="3859078" y="983188"/>
                  </a:cubicBezTo>
                  <a:cubicBezTo>
                    <a:pt x="3890074" y="1027100"/>
                    <a:pt x="3856495" y="1120090"/>
                    <a:pt x="3905573" y="1184666"/>
                  </a:cubicBezTo>
                  <a:cubicBezTo>
                    <a:pt x="3954651" y="1249242"/>
                    <a:pt x="4094136" y="1303486"/>
                    <a:pt x="4153546" y="1370645"/>
                  </a:cubicBezTo>
                  <a:cubicBezTo>
                    <a:pt x="4212956" y="1437804"/>
                    <a:pt x="4249119" y="1533377"/>
                    <a:pt x="4262034" y="1587621"/>
                  </a:cubicBezTo>
                  <a:cubicBezTo>
                    <a:pt x="4274949" y="1641865"/>
                    <a:pt x="4184543" y="1662530"/>
                    <a:pt x="4231038" y="1696110"/>
                  </a:cubicBezTo>
                  <a:cubicBezTo>
                    <a:pt x="4277533" y="1729690"/>
                    <a:pt x="4424767" y="1771018"/>
                    <a:pt x="4541004" y="1789099"/>
                  </a:cubicBezTo>
                  <a:cubicBezTo>
                    <a:pt x="4657241" y="1807180"/>
                    <a:pt x="4807059" y="1789100"/>
                    <a:pt x="4928462" y="1804598"/>
                  </a:cubicBezTo>
                  <a:cubicBezTo>
                    <a:pt x="5049865" y="1820096"/>
                    <a:pt x="5189350" y="1838177"/>
                    <a:pt x="5269424" y="1882089"/>
                  </a:cubicBezTo>
                  <a:cubicBezTo>
                    <a:pt x="5349498" y="1926001"/>
                    <a:pt x="5408909" y="2068069"/>
                    <a:pt x="5408909" y="2068069"/>
                  </a:cubicBezTo>
                  <a:cubicBezTo>
                    <a:pt x="5447655" y="2119730"/>
                    <a:pt x="5468319" y="2135228"/>
                    <a:pt x="5501899" y="2192055"/>
                  </a:cubicBezTo>
                  <a:cubicBezTo>
                    <a:pt x="5535479" y="2248882"/>
                    <a:pt x="5563892" y="2347039"/>
                    <a:pt x="5610387" y="2409032"/>
                  </a:cubicBezTo>
                  <a:cubicBezTo>
                    <a:pt x="5656882" y="2471025"/>
                    <a:pt x="5713709" y="2496856"/>
                    <a:pt x="5780868" y="2564015"/>
                  </a:cubicBezTo>
                  <a:cubicBezTo>
                    <a:pt x="5848027" y="2631174"/>
                    <a:pt x="5946184" y="2786157"/>
                    <a:pt x="6013343" y="2811988"/>
                  </a:cubicBezTo>
                  <a:cubicBezTo>
                    <a:pt x="6080502" y="2837819"/>
                    <a:pt x="6124414" y="2744829"/>
                    <a:pt x="6183824" y="2718998"/>
                  </a:cubicBezTo>
                  <a:cubicBezTo>
                    <a:pt x="6243234" y="2693167"/>
                    <a:pt x="6333641" y="2703499"/>
                    <a:pt x="6369804" y="2657004"/>
                  </a:cubicBezTo>
                  <a:cubicBezTo>
                    <a:pt x="6405967" y="2610509"/>
                    <a:pt x="6358175" y="2517474"/>
                    <a:pt x="6400800" y="2440028"/>
                  </a:cubicBezTo>
                  <a:cubicBezTo>
                    <a:pt x="6443425" y="2362582"/>
                    <a:pt x="6563560" y="2277568"/>
                    <a:pt x="6625554" y="2192327"/>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solidFill>
                  <a:srgbClr val="FF0000"/>
                </a:solidFill>
              </a:endParaRPr>
            </a:p>
          </p:txBody>
        </p:sp>
        <p:sp>
          <p:nvSpPr>
            <p:cNvPr id="18" name="Freihandform 17"/>
            <p:cNvSpPr/>
            <p:nvPr/>
          </p:nvSpPr>
          <p:spPr>
            <a:xfrm>
              <a:off x="998797" y="3408312"/>
              <a:ext cx="7568779" cy="2879912"/>
            </a:xfrm>
            <a:custGeom>
              <a:avLst/>
              <a:gdLst>
                <a:gd name="connsiteX0" fmla="*/ 0 w 6540285"/>
                <a:gd name="connsiteY0" fmla="*/ 1769390 h 2885268"/>
                <a:gd name="connsiteX1" fmla="*/ 588936 w 6540285"/>
                <a:gd name="connsiteY1" fmla="*/ 1350936 h 2885268"/>
                <a:gd name="connsiteX2" fmla="*/ 1053885 w 6540285"/>
                <a:gd name="connsiteY2" fmla="*/ 762000 h 2885268"/>
                <a:gd name="connsiteX3" fmla="*/ 1286360 w 6540285"/>
                <a:gd name="connsiteY3" fmla="*/ 421037 h 2885268"/>
                <a:gd name="connsiteX4" fmla="*/ 1534332 w 6540285"/>
                <a:gd name="connsiteY4" fmla="*/ 219559 h 2885268"/>
                <a:gd name="connsiteX5" fmla="*/ 1797804 w 6540285"/>
                <a:gd name="connsiteY5" fmla="*/ 235058 h 2885268"/>
                <a:gd name="connsiteX6" fmla="*/ 2061275 w 6540285"/>
                <a:gd name="connsiteY6" fmla="*/ 111071 h 2885268"/>
                <a:gd name="connsiteX7" fmla="*/ 2278251 w 6540285"/>
                <a:gd name="connsiteY7" fmla="*/ 157566 h 2885268"/>
                <a:gd name="connsiteX8" fmla="*/ 2572719 w 6540285"/>
                <a:gd name="connsiteY8" fmla="*/ 204061 h 2885268"/>
                <a:gd name="connsiteX9" fmla="*/ 2789695 w 6540285"/>
                <a:gd name="connsiteY9" fmla="*/ 250556 h 2885268"/>
                <a:gd name="connsiteX10" fmla="*/ 2898183 w 6540285"/>
                <a:gd name="connsiteY10" fmla="*/ 157566 h 2885268"/>
                <a:gd name="connsiteX11" fmla="*/ 3068665 w 6540285"/>
                <a:gd name="connsiteY11" fmla="*/ 64576 h 2885268"/>
                <a:gd name="connsiteX12" fmla="*/ 3239146 w 6540285"/>
                <a:gd name="connsiteY12" fmla="*/ 18081 h 2885268"/>
                <a:gd name="connsiteX13" fmla="*/ 3425126 w 6540285"/>
                <a:gd name="connsiteY13" fmla="*/ 18081 h 2885268"/>
                <a:gd name="connsiteX14" fmla="*/ 3611105 w 6540285"/>
                <a:gd name="connsiteY14" fmla="*/ 126569 h 2885268"/>
                <a:gd name="connsiteX15" fmla="*/ 3750590 w 6540285"/>
                <a:gd name="connsiteY15" fmla="*/ 235058 h 2885268"/>
                <a:gd name="connsiteX16" fmla="*/ 3905573 w 6540285"/>
                <a:gd name="connsiteY16" fmla="*/ 328047 h 2885268"/>
                <a:gd name="connsiteX17" fmla="*/ 4107051 w 6540285"/>
                <a:gd name="connsiteY17" fmla="*/ 498529 h 2885268"/>
                <a:gd name="connsiteX18" fmla="*/ 4231037 w 6540285"/>
                <a:gd name="connsiteY18" fmla="*/ 653512 h 2885268"/>
                <a:gd name="connsiteX19" fmla="*/ 4153546 w 6540285"/>
                <a:gd name="connsiteY19" fmla="*/ 746502 h 2885268"/>
                <a:gd name="connsiteX20" fmla="*/ 4215539 w 6540285"/>
                <a:gd name="connsiteY20" fmla="*/ 854990 h 2885268"/>
                <a:gd name="connsiteX21" fmla="*/ 4510007 w 6540285"/>
                <a:gd name="connsiteY21" fmla="*/ 932481 h 2885268"/>
                <a:gd name="connsiteX22" fmla="*/ 4850970 w 6540285"/>
                <a:gd name="connsiteY22" fmla="*/ 978976 h 2885268"/>
                <a:gd name="connsiteX23" fmla="*/ 5129939 w 6540285"/>
                <a:gd name="connsiteY23" fmla="*/ 994475 h 2885268"/>
                <a:gd name="connsiteX24" fmla="*/ 5362414 w 6540285"/>
                <a:gd name="connsiteY24" fmla="*/ 1102963 h 2885268"/>
                <a:gd name="connsiteX25" fmla="*/ 5470902 w 6540285"/>
                <a:gd name="connsiteY25" fmla="*/ 1335437 h 2885268"/>
                <a:gd name="connsiteX26" fmla="*/ 5610387 w 6540285"/>
                <a:gd name="connsiteY26" fmla="*/ 1567912 h 2885268"/>
                <a:gd name="connsiteX27" fmla="*/ 5873858 w 6540285"/>
                <a:gd name="connsiteY27" fmla="*/ 1862380 h 2885268"/>
                <a:gd name="connsiteX28" fmla="*/ 5982346 w 6540285"/>
                <a:gd name="connsiteY28" fmla="*/ 2001864 h 2885268"/>
                <a:gd name="connsiteX29" fmla="*/ 6245817 w 6540285"/>
                <a:gd name="connsiteY29" fmla="*/ 2079356 h 2885268"/>
                <a:gd name="connsiteX30" fmla="*/ 6261315 w 6540285"/>
                <a:gd name="connsiteY30" fmla="*/ 2265336 h 2885268"/>
                <a:gd name="connsiteX31" fmla="*/ 6354305 w 6540285"/>
                <a:gd name="connsiteY31" fmla="*/ 2466814 h 2885268"/>
                <a:gd name="connsiteX32" fmla="*/ 6416298 w 6540285"/>
                <a:gd name="connsiteY32" fmla="*/ 2637295 h 2885268"/>
                <a:gd name="connsiteX33" fmla="*/ 6493790 w 6540285"/>
                <a:gd name="connsiteY33" fmla="*/ 2776780 h 2885268"/>
                <a:gd name="connsiteX34" fmla="*/ 6540285 w 6540285"/>
                <a:gd name="connsiteY34" fmla="*/ 2885268 h 2885268"/>
                <a:gd name="connsiteX35" fmla="*/ 6540285 w 6540285"/>
                <a:gd name="connsiteY35" fmla="*/ 2885268 h 2885268"/>
                <a:gd name="connsiteX0" fmla="*/ 0 w 6540285"/>
                <a:gd name="connsiteY0" fmla="*/ 1769390 h 2885268"/>
                <a:gd name="connsiteX1" fmla="*/ 588936 w 6540285"/>
                <a:gd name="connsiteY1" fmla="*/ 1350936 h 2885268"/>
                <a:gd name="connsiteX2" fmla="*/ 1053885 w 6540285"/>
                <a:gd name="connsiteY2" fmla="*/ 762000 h 2885268"/>
                <a:gd name="connsiteX3" fmla="*/ 1286360 w 6540285"/>
                <a:gd name="connsiteY3" fmla="*/ 421037 h 2885268"/>
                <a:gd name="connsiteX4" fmla="*/ 1534332 w 6540285"/>
                <a:gd name="connsiteY4" fmla="*/ 219559 h 2885268"/>
                <a:gd name="connsiteX5" fmla="*/ 1797804 w 6540285"/>
                <a:gd name="connsiteY5" fmla="*/ 235058 h 2885268"/>
                <a:gd name="connsiteX6" fmla="*/ 2061275 w 6540285"/>
                <a:gd name="connsiteY6" fmla="*/ 111071 h 2885268"/>
                <a:gd name="connsiteX7" fmla="*/ 2278251 w 6540285"/>
                <a:gd name="connsiteY7" fmla="*/ 157566 h 2885268"/>
                <a:gd name="connsiteX8" fmla="*/ 2572719 w 6540285"/>
                <a:gd name="connsiteY8" fmla="*/ 204061 h 2885268"/>
                <a:gd name="connsiteX9" fmla="*/ 2789695 w 6540285"/>
                <a:gd name="connsiteY9" fmla="*/ 250556 h 2885268"/>
                <a:gd name="connsiteX10" fmla="*/ 2898183 w 6540285"/>
                <a:gd name="connsiteY10" fmla="*/ 157566 h 2885268"/>
                <a:gd name="connsiteX11" fmla="*/ 3068665 w 6540285"/>
                <a:gd name="connsiteY11" fmla="*/ 64576 h 2885268"/>
                <a:gd name="connsiteX12" fmla="*/ 3239146 w 6540285"/>
                <a:gd name="connsiteY12" fmla="*/ 18081 h 2885268"/>
                <a:gd name="connsiteX13" fmla="*/ 3425126 w 6540285"/>
                <a:gd name="connsiteY13" fmla="*/ 18081 h 2885268"/>
                <a:gd name="connsiteX14" fmla="*/ 3611105 w 6540285"/>
                <a:gd name="connsiteY14" fmla="*/ 126569 h 2885268"/>
                <a:gd name="connsiteX15" fmla="*/ 3750590 w 6540285"/>
                <a:gd name="connsiteY15" fmla="*/ 235058 h 2885268"/>
                <a:gd name="connsiteX16" fmla="*/ 3905573 w 6540285"/>
                <a:gd name="connsiteY16" fmla="*/ 328047 h 2885268"/>
                <a:gd name="connsiteX17" fmla="*/ 4107051 w 6540285"/>
                <a:gd name="connsiteY17" fmla="*/ 498529 h 2885268"/>
                <a:gd name="connsiteX18" fmla="*/ 4231037 w 6540285"/>
                <a:gd name="connsiteY18" fmla="*/ 653512 h 2885268"/>
                <a:gd name="connsiteX19" fmla="*/ 4153546 w 6540285"/>
                <a:gd name="connsiteY19" fmla="*/ 746502 h 2885268"/>
                <a:gd name="connsiteX20" fmla="*/ 4215539 w 6540285"/>
                <a:gd name="connsiteY20" fmla="*/ 854990 h 2885268"/>
                <a:gd name="connsiteX21" fmla="*/ 4510007 w 6540285"/>
                <a:gd name="connsiteY21" fmla="*/ 932481 h 2885268"/>
                <a:gd name="connsiteX22" fmla="*/ 4850970 w 6540285"/>
                <a:gd name="connsiteY22" fmla="*/ 978976 h 2885268"/>
                <a:gd name="connsiteX23" fmla="*/ 5129939 w 6540285"/>
                <a:gd name="connsiteY23" fmla="*/ 994475 h 2885268"/>
                <a:gd name="connsiteX24" fmla="*/ 5362414 w 6540285"/>
                <a:gd name="connsiteY24" fmla="*/ 1102963 h 2885268"/>
                <a:gd name="connsiteX25" fmla="*/ 5470902 w 6540285"/>
                <a:gd name="connsiteY25" fmla="*/ 1335437 h 2885268"/>
                <a:gd name="connsiteX26" fmla="*/ 5610387 w 6540285"/>
                <a:gd name="connsiteY26" fmla="*/ 1567912 h 2885268"/>
                <a:gd name="connsiteX27" fmla="*/ 5873858 w 6540285"/>
                <a:gd name="connsiteY27" fmla="*/ 1862380 h 2885268"/>
                <a:gd name="connsiteX28" fmla="*/ 5982346 w 6540285"/>
                <a:gd name="connsiteY28" fmla="*/ 2001864 h 2885268"/>
                <a:gd name="connsiteX29" fmla="*/ 6245817 w 6540285"/>
                <a:gd name="connsiteY29" fmla="*/ 2079356 h 2885268"/>
                <a:gd name="connsiteX30" fmla="*/ 6489800 w 6540285"/>
                <a:gd name="connsiteY30" fmla="*/ 2165912 h 2885268"/>
                <a:gd name="connsiteX31" fmla="*/ 6354305 w 6540285"/>
                <a:gd name="connsiteY31" fmla="*/ 2466814 h 2885268"/>
                <a:gd name="connsiteX32" fmla="*/ 6416298 w 6540285"/>
                <a:gd name="connsiteY32" fmla="*/ 2637295 h 2885268"/>
                <a:gd name="connsiteX33" fmla="*/ 6493790 w 6540285"/>
                <a:gd name="connsiteY33" fmla="*/ 2776780 h 2885268"/>
                <a:gd name="connsiteX34" fmla="*/ 6540285 w 6540285"/>
                <a:gd name="connsiteY34" fmla="*/ 2885268 h 2885268"/>
                <a:gd name="connsiteX35" fmla="*/ 6540285 w 6540285"/>
                <a:gd name="connsiteY35" fmla="*/ 2885268 h 2885268"/>
                <a:gd name="connsiteX0" fmla="*/ 0 w 6701646"/>
                <a:gd name="connsiteY0" fmla="*/ 1769390 h 2885268"/>
                <a:gd name="connsiteX1" fmla="*/ 588936 w 6701646"/>
                <a:gd name="connsiteY1" fmla="*/ 1350936 h 2885268"/>
                <a:gd name="connsiteX2" fmla="*/ 1053885 w 6701646"/>
                <a:gd name="connsiteY2" fmla="*/ 762000 h 2885268"/>
                <a:gd name="connsiteX3" fmla="*/ 1286360 w 6701646"/>
                <a:gd name="connsiteY3" fmla="*/ 421037 h 2885268"/>
                <a:gd name="connsiteX4" fmla="*/ 1534332 w 6701646"/>
                <a:gd name="connsiteY4" fmla="*/ 219559 h 2885268"/>
                <a:gd name="connsiteX5" fmla="*/ 1797804 w 6701646"/>
                <a:gd name="connsiteY5" fmla="*/ 235058 h 2885268"/>
                <a:gd name="connsiteX6" fmla="*/ 2061275 w 6701646"/>
                <a:gd name="connsiteY6" fmla="*/ 111071 h 2885268"/>
                <a:gd name="connsiteX7" fmla="*/ 2278251 w 6701646"/>
                <a:gd name="connsiteY7" fmla="*/ 157566 h 2885268"/>
                <a:gd name="connsiteX8" fmla="*/ 2572719 w 6701646"/>
                <a:gd name="connsiteY8" fmla="*/ 204061 h 2885268"/>
                <a:gd name="connsiteX9" fmla="*/ 2789695 w 6701646"/>
                <a:gd name="connsiteY9" fmla="*/ 250556 h 2885268"/>
                <a:gd name="connsiteX10" fmla="*/ 2898183 w 6701646"/>
                <a:gd name="connsiteY10" fmla="*/ 157566 h 2885268"/>
                <a:gd name="connsiteX11" fmla="*/ 3068665 w 6701646"/>
                <a:gd name="connsiteY11" fmla="*/ 64576 h 2885268"/>
                <a:gd name="connsiteX12" fmla="*/ 3239146 w 6701646"/>
                <a:gd name="connsiteY12" fmla="*/ 18081 h 2885268"/>
                <a:gd name="connsiteX13" fmla="*/ 3425126 w 6701646"/>
                <a:gd name="connsiteY13" fmla="*/ 18081 h 2885268"/>
                <a:gd name="connsiteX14" fmla="*/ 3611105 w 6701646"/>
                <a:gd name="connsiteY14" fmla="*/ 126569 h 2885268"/>
                <a:gd name="connsiteX15" fmla="*/ 3750590 w 6701646"/>
                <a:gd name="connsiteY15" fmla="*/ 235058 h 2885268"/>
                <a:gd name="connsiteX16" fmla="*/ 3905573 w 6701646"/>
                <a:gd name="connsiteY16" fmla="*/ 328047 h 2885268"/>
                <a:gd name="connsiteX17" fmla="*/ 4107051 w 6701646"/>
                <a:gd name="connsiteY17" fmla="*/ 498529 h 2885268"/>
                <a:gd name="connsiteX18" fmla="*/ 4231037 w 6701646"/>
                <a:gd name="connsiteY18" fmla="*/ 653512 h 2885268"/>
                <a:gd name="connsiteX19" fmla="*/ 4153546 w 6701646"/>
                <a:gd name="connsiteY19" fmla="*/ 746502 h 2885268"/>
                <a:gd name="connsiteX20" fmla="*/ 4215539 w 6701646"/>
                <a:gd name="connsiteY20" fmla="*/ 854990 h 2885268"/>
                <a:gd name="connsiteX21" fmla="*/ 4510007 w 6701646"/>
                <a:gd name="connsiteY21" fmla="*/ 932481 h 2885268"/>
                <a:gd name="connsiteX22" fmla="*/ 4850970 w 6701646"/>
                <a:gd name="connsiteY22" fmla="*/ 978976 h 2885268"/>
                <a:gd name="connsiteX23" fmla="*/ 5129939 w 6701646"/>
                <a:gd name="connsiteY23" fmla="*/ 994475 h 2885268"/>
                <a:gd name="connsiteX24" fmla="*/ 5362414 w 6701646"/>
                <a:gd name="connsiteY24" fmla="*/ 1102963 h 2885268"/>
                <a:gd name="connsiteX25" fmla="*/ 5470902 w 6701646"/>
                <a:gd name="connsiteY25" fmla="*/ 1335437 h 2885268"/>
                <a:gd name="connsiteX26" fmla="*/ 5610387 w 6701646"/>
                <a:gd name="connsiteY26" fmla="*/ 1567912 h 2885268"/>
                <a:gd name="connsiteX27" fmla="*/ 5873858 w 6701646"/>
                <a:gd name="connsiteY27" fmla="*/ 1862380 h 2885268"/>
                <a:gd name="connsiteX28" fmla="*/ 5982346 w 6701646"/>
                <a:gd name="connsiteY28" fmla="*/ 2001864 h 2885268"/>
                <a:gd name="connsiteX29" fmla="*/ 6245817 w 6701646"/>
                <a:gd name="connsiteY29" fmla="*/ 2079356 h 2885268"/>
                <a:gd name="connsiteX30" fmla="*/ 6489800 w 6701646"/>
                <a:gd name="connsiteY30" fmla="*/ 2165912 h 2885268"/>
                <a:gd name="connsiteX31" fmla="*/ 6689396 w 6701646"/>
                <a:gd name="connsiteY31" fmla="*/ 2364039 h 2885268"/>
                <a:gd name="connsiteX32" fmla="*/ 6416298 w 6701646"/>
                <a:gd name="connsiteY32" fmla="*/ 2637295 h 2885268"/>
                <a:gd name="connsiteX33" fmla="*/ 6493790 w 6701646"/>
                <a:gd name="connsiteY33" fmla="*/ 2776780 h 2885268"/>
                <a:gd name="connsiteX34" fmla="*/ 6540285 w 6701646"/>
                <a:gd name="connsiteY34" fmla="*/ 2885268 h 2885268"/>
                <a:gd name="connsiteX35" fmla="*/ 6540285 w 6701646"/>
                <a:gd name="connsiteY35" fmla="*/ 2885268 h 2885268"/>
                <a:gd name="connsiteX0" fmla="*/ 0 w 6921593"/>
                <a:gd name="connsiteY0" fmla="*/ 1769390 h 2885268"/>
                <a:gd name="connsiteX1" fmla="*/ 588936 w 6921593"/>
                <a:gd name="connsiteY1" fmla="*/ 1350936 h 2885268"/>
                <a:gd name="connsiteX2" fmla="*/ 1053885 w 6921593"/>
                <a:gd name="connsiteY2" fmla="*/ 762000 h 2885268"/>
                <a:gd name="connsiteX3" fmla="*/ 1286360 w 6921593"/>
                <a:gd name="connsiteY3" fmla="*/ 421037 h 2885268"/>
                <a:gd name="connsiteX4" fmla="*/ 1534332 w 6921593"/>
                <a:gd name="connsiteY4" fmla="*/ 219559 h 2885268"/>
                <a:gd name="connsiteX5" fmla="*/ 1797804 w 6921593"/>
                <a:gd name="connsiteY5" fmla="*/ 235058 h 2885268"/>
                <a:gd name="connsiteX6" fmla="*/ 2061275 w 6921593"/>
                <a:gd name="connsiteY6" fmla="*/ 111071 h 2885268"/>
                <a:gd name="connsiteX7" fmla="*/ 2278251 w 6921593"/>
                <a:gd name="connsiteY7" fmla="*/ 157566 h 2885268"/>
                <a:gd name="connsiteX8" fmla="*/ 2572719 w 6921593"/>
                <a:gd name="connsiteY8" fmla="*/ 204061 h 2885268"/>
                <a:gd name="connsiteX9" fmla="*/ 2789695 w 6921593"/>
                <a:gd name="connsiteY9" fmla="*/ 250556 h 2885268"/>
                <a:gd name="connsiteX10" fmla="*/ 2898183 w 6921593"/>
                <a:gd name="connsiteY10" fmla="*/ 157566 h 2885268"/>
                <a:gd name="connsiteX11" fmla="*/ 3068665 w 6921593"/>
                <a:gd name="connsiteY11" fmla="*/ 64576 h 2885268"/>
                <a:gd name="connsiteX12" fmla="*/ 3239146 w 6921593"/>
                <a:gd name="connsiteY12" fmla="*/ 18081 h 2885268"/>
                <a:gd name="connsiteX13" fmla="*/ 3425126 w 6921593"/>
                <a:gd name="connsiteY13" fmla="*/ 18081 h 2885268"/>
                <a:gd name="connsiteX14" fmla="*/ 3611105 w 6921593"/>
                <a:gd name="connsiteY14" fmla="*/ 126569 h 2885268"/>
                <a:gd name="connsiteX15" fmla="*/ 3750590 w 6921593"/>
                <a:gd name="connsiteY15" fmla="*/ 235058 h 2885268"/>
                <a:gd name="connsiteX16" fmla="*/ 3905573 w 6921593"/>
                <a:gd name="connsiteY16" fmla="*/ 328047 h 2885268"/>
                <a:gd name="connsiteX17" fmla="*/ 4107051 w 6921593"/>
                <a:gd name="connsiteY17" fmla="*/ 498529 h 2885268"/>
                <a:gd name="connsiteX18" fmla="*/ 4231037 w 6921593"/>
                <a:gd name="connsiteY18" fmla="*/ 653512 h 2885268"/>
                <a:gd name="connsiteX19" fmla="*/ 4153546 w 6921593"/>
                <a:gd name="connsiteY19" fmla="*/ 746502 h 2885268"/>
                <a:gd name="connsiteX20" fmla="*/ 4215539 w 6921593"/>
                <a:gd name="connsiteY20" fmla="*/ 854990 h 2885268"/>
                <a:gd name="connsiteX21" fmla="*/ 4510007 w 6921593"/>
                <a:gd name="connsiteY21" fmla="*/ 932481 h 2885268"/>
                <a:gd name="connsiteX22" fmla="*/ 4850970 w 6921593"/>
                <a:gd name="connsiteY22" fmla="*/ 978976 h 2885268"/>
                <a:gd name="connsiteX23" fmla="*/ 5129939 w 6921593"/>
                <a:gd name="connsiteY23" fmla="*/ 994475 h 2885268"/>
                <a:gd name="connsiteX24" fmla="*/ 5362414 w 6921593"/>
                <a:gd name="connsiteY24" fmla="*/ 1102963 h 2885268"/>
                <a:gd name="connsiteX25" fmla="*/ 5470902 w 6921593"/>
                <a:gd name="connsiteY25" fmla="*/ 1335437 h 2885268"/>
                <a:gd name="connsiteX26" fmla="*/ 5610387 w 6921593"/>
                <a:gd name="connsiteY26" fmla="*/ 1567912 h 2885268"/>
                <a:gd name="connsiteX27" fmla="*/ 5873858 w 6921593"/>
                <a:gd name="connsiteY27" fmla="*/ 1862380 h 2885268"/>
                <a:gd name="connsiteX28" fmla="*/ 5982346 w 6921593"/>
                <a:gd name="connsiteY28" fmla="*/ 2001864 h 2885268"/>
                <a:gd name="connsiteX29" fmla="*/ 6245817 w 6921593"/>
                <a:gd name="connsiteY29" fmla="*/ 2079356 h 2885268"/>
                <a:gd name="connsiteX30" fmla="*/ 6489800 w 6921593"/>
                <a:gd name="connsiteY30" fmla="*/ 2165912 h 2885268"/>
                <a:gd name="connsiteX31" fmla="*/ 6689396 w 6921593"/>
                <a:gd name="connsiteY31" fmla="*/ 2364039 h 2885268"/>
                <a:gd name="connsiteX32" fmla="*/ 6888992 w 6921593"/>
                <a:gd name="connsiteY32" fmla="*/ 2562165 h 2885268"/>
                <a:gd name="connsiteX33" fmla="*/ 6493790 w 6921593"/>
                <a:gd name="connsiteY33" fmla="*/ 2776780 h 2885268"/>
                <a:gd name="connsiteX34" fmla="*/ 6540285 w 6921593"/>
                <a:gd name="connsiteY34" fmla="*/ 2885268 h 2885268"/>
                <a:gd name="connsiteX35" fmla="*/ 6540285 w 6921593"/>
                <a:gd name="connsiteY35" fmla="*/ 2885268 h 2885268"/>
                <a:gd name="connsiteX0" fmla="*/ 0 w 6955524"/>
                <a:gd name="connsiteY0" fmla="*/ 1769390 h 2893527"/>
                <a:gd name="connsiteX1" fmla="*/ 588936 w 6955524"/>
                <a:gd name="connsiteY1" fmla="*/ 1350936 h 2893527"/>
                <a:gd name="connsiteX2" fmla="*/ 1053885 w 6955524"/>
                <a:gd name="connsiteY2" fmla="*/ 762000 h 2893527"/>
                <a:gd name="connsiteX3" fmla="*/ 1286360 w 6955524"/>
                <a:gd name="connsiteY3" fmla="*/ 421037 h 2893527"/>
                <a:gd name="connsiteX4" fmla="*/ 1534332 w 6955524"/>
                <a:gd name="connsiteY4" fmla="*/ 219559 h 2893527"/>
                <a:gd name="connsiteX5" fmla="*/ 1797804 w 6955524"/>
                <a:gd name="connsiteY5" fmla="*/ 235058 h 2893527"/>
                <a:gd name="connsiteX6" fmla="*/ 2061275 w 6955524"/>
                <a:gd name="connsiteY6" fmla="*/ 111071 h 2893527"/>
                <a:gd name="connsiteX7" fmla="*/ 2278251 w 6955524"/>
                <a:gd name="connsiteY7" fmla="*/ 157566 h 2893527"/>
                <a:gd name="connsiteX8" fmla="*/ 2572719 w 6955524"/>
                <a:gd name="connsiteY8" fmla="*/ 204061 h 2893527"/>
                <a:gd name="connsiteX9" fmla="*/ 2789695 w 6955524"/>
                <a:gd name="connsiteY9" fmla="*/ 250556 h 2893527"/>
                <a:gd name="connsiteX10" fmla="*/ 2898183 w 6955524"/>
                <a:gd name="connsiteY10" fmla="*/ 157566 h 2893527"/>
                <a:gd name="connsiteX11" fmla="*/ 3068665 w 6955524"/>
                <a:gd name="connsiteY11" fmla="*/ 64576 h 2893527"/>
                <a:gd name="connsiteX12" fmla="*/ 3239146 w 6955524"/>
                <a:gd name="connsiteY12" fmla="*/ 18081 h 2893527"/>
                <a:gd name="connsiteX13" fmla="*/ 3425126 w 6955524"/>
                <a:gd name="connsiteY13" fmla="*/ 18081 h 2893527"/>
                <a:gd name="connsiteX14" fmla="*/ 3611105 w 6955524"/>
                <a:gd name="connsiteY14" fmla="*/ 126569 h 2893527"/>
                <a:gd name="connsiteX15" fmla="*/ 3750590 w 6955524"/>
                <a:gd name="connsiteY15" fmla="*/ 235058 h 2893527"/>
                <a:gd name="connsiteX16" fmla="*/ 3905573 w 6955524"/>
                <a:gd name="connsiteY16" fmla="*/ 328047 h 2893527"/>
                <a:gd name="connsiteX17" fmla="*/ 4107051 w 6955524"/>
                <a:gd name="connsiteY17" fmla="*/ 498529 h 2893527"/>
                <a:gd name="connsiteX18" fmla="*/ 4231037 w 6955524"/>
                <a:gd name="connsiteY18" fmla="*/ 653512 h 2893527"/>
                <a:gd name="connsiteX19" fmla="*/ 4153546 w 6955524"/>
                <a:gd name="connsiteY19" fmla="*/ 746502 h 2893527"/>
                <a:gd name="connsiteX20" fmla="*/ 4215539 w 6955524"/>
                <a:gd name="connsiteY20" fmla="*/ 854990 h 2893527"/>
                <a:gd name="connsiteX21" fmla="*/ 4510007 w 6955524"/>
                <a:gd name="connsiteY21" fmla="*/ 932481 h 2893527"/>
                <a:gd name="connsiteX22" fmla="*/ 4850970 w 6955524"/>
                <a:gd name="connsiteY22" fmla="*/ 978976 h 2893527"/>
                <a:gd name="connsiteX23" fmla="*/ 5129939 w 6955524"/>
                <a:gd name="connsiteY23" fmla="*/ 994475 h 2893527"/>
                <a:gd name="connsiteX24" fmla="*/ 5362414 w 6955524"/>
                <a:gd name="connsiteY24" fmla="*/ 1102963 h 2893527"/>
                <a:gd name="connsiteX25" fmla="*/ 5470902 w 6955524"/>
                <a:gd name="connsiteY25" fmla="*/ 1335437 h 2893527"/>
                <a:gd name="connsiteX26" fmla="*/ 5610387 w 6955524"/>
                <a:gd name="connsiteY26" fmla="*/ 1567912 h 2893527"/>
                <a:gd name="connsiteX27" fmla="*/ 5873858 w 6955524"/>
                <a:gd name="connsiteY27" fmla="*/ 1862380 h 2893527"/>
                <a:gd name="connsiteX28" fmla="*/ 5982346 w 6955524"/>
                <a:gd name="connsiteY28" fmla="*/ 2001864 h 2893527"/>
                <a:gd name="connsiteX29" fmla="*/ 6245817 w 6955524"/>
                <a:gd name="connsiteY29" fmla="*/ 2079356 h 2893527"/>
                <a:gd name="connsiteX30" fmla="*/ 6489800 w 6955524"/>
                <a:gd name="connsiteY30" fmla="*/ 2165912 h 2893527"/>
                <a:gd name="connsiteX31" fmla="*/ 6689396 w 6955524"/>
                <a:gd name="connsiteY31" fmla="*/ 2364039 h 2893527"/>
                <a:gd name="connsiteX32" fmla="*/ 6888992 w 6955524"/>
                <a:gd name="connsiteY32" fmla="*/ 2562165 h 2893527"/>
                <a:gd name="connsiteX33" fmla="*/ 6493790 w 6955524"/>
                <a:gd name="connsiteY33" fmla="*/ 2776780 h 2893527"/>
                <a:gd name="connsiteX34" fmla="*/ 6540285 w 6955524"/>
                <a:gd name="connsiteY34" fmla="*/ 2885268 h 2893527"/>
                <a:gd name="connsiteX35" fmla="*/ 6955524 w 6955524"/>
                <a:gd name="connsiteY35" fmla="*/ 2826333 h 2893527"/>
                <a:gd name="connsiteX0" fmla="*/ 0 w 6955524"/>
                <a:gd name="connsiteY0" fmla="*/ 1769390 h 2907282"/>
                <a:gd name="connsiteX1" fmla="*/ 588936 w 6955524"/>
                <a:gd name="connsiteY1" fmla="*/ 1350936 h 2907282"/>
                <a:gd name="connsiteX2" fmla="*/ 1053885 w 6955524"/>
                <a:gd name="connsiteY2" fmla="*/ 762000 h 2907282"/>
                <a:gd name="connsiteX3" fmla="*/ 1286360 w 6955524"/>
                <a:gd name="connsiteY3" fmla="*/ 421037 h 2907282"/>
                <a:gd name="connsiteX4" fmla="*/ 1534332 w 6955524"/>
                <a:gd name="connsiteY4" fmla="*/ 219559 h 2907282"/>
                <a:gd name="connsiteX5" fmla="*/ 1797804 w 6955524"/>
                <a:gd name="connsiteY5" fmla="*/ 235058 h 2907282"/>
                <a:gd name="connsiteX6" fmla="*/ 2061275 w 6955524"/>
                <a:gd name="connsiteY6" fmla="*/ 111071 h 2907282"/>
                <a:gd name="connsiteX7" fmla="*/ 2278251 w 6955524"/>
                <a:gd name="connsiteY7" fmla="*/ 157566 h 2907282"/>
                <a:gd name="connsiteX8" fmla="*/ 2572719 w 6955524"/>
                <a:gd name="connsiteY8" fmla="*/ 204061 h 2907282"/>
                <a:gd name="connsiteX9" fmla="*/ 2789695 w 6955524"/>
                <a:gd name="connsiteY9" fmla="*/ 250556 h 2907282"/>
                <a:gd name="connsiteX10" fmla="*/ 2898183 w 6955524"/>
                <a:gd name="connsiteY10" fmla="*/ 157566 h 2907282"/>
                <a:gd name="connsiteX11" fmla="*/ 3068665 w 6955524"/>
                <a:gd name="connsiteY11" fmla="*/ 64576 h 2907282"/>
                <a:gd name="connsiteX12" fmla="*/ 3239146 w 6955524"/>
                <a:gd name="connsiteY12" fmla="*/ 18081 h 2907282"/>
                <a:gd name="connsiteX13" fmla="*/ 3425126 w 6955524"/>
                <a:gd name="connsiteY13" fmla="*/ 18081 h 2907282"/>
                <a:gd name="connsiteX14" fmla="*/ 3611105 w 6955524"/>
                <a:gd name="connsiteY14" fmla="*/ 126569 h 2907282"/>
                <a:gd name="connsiteX15" fmla="*/ 3750590 w 6955524"/>
                <a:gd name="connsiteY15" fmla="*/ 235058 h 2907282"/>
                <a:gd name="connsiteX16" fmla="*/ 3905573 w 6955524"/>
                <a:gd name="connsiteY16" fmla="*/ 328047 h 2907282"/>
                <a:gd name="connsiteX17" fmla="*/ 4107051 w 6955524"/>
                <a:gd name="connsiteY17" fmla="*/ 498529 h 2907282"/>
                <a:gd name="connsiteX18" fmla="*/ 4231037 w 6955524"/>
                <a:gd name="connsiteY18" fmla="*/ 653512 h 2907282"/>
                <a:gd name="connsiteX19" fmla="*/ 4153546 w 6955524"/>
                <a:gd name="connsiteY19" fmla="*/ 746502 h 2907282"/>
                <a:gd name="connsiteX20" fmla="*/ 4215539 w 6955524"/>
                <a:gd name="connsiteY20" fmla="*/ 854990 h 2907282"/>
                <a:gd name="connsiteX21" fmla="*/ 4510007 w 6955524"/>
                <a:gd name="connsiteY21" fmla="*/ 932481 h 2907282"/>
                <a:gd name="connsiteX22" fmla="*/ 4850970 w 6955524"/>
                <a:gd name="connsiteY22" fmla="*/ 978976 h 2907282"/>
                <a:gd name="connsiteX23" fmla="*/ 5129939 w 6955524"/>
                <a:gd name="connsiteY23" fmla="*/ 994475 h 2907282"/>
                <a:gd name="connsiteX24" fmla="*/ 5362414 w 6955524"/>
                <a:gd name="connsiteY24" fmla="*/ 1102963 h 2907282"/>
                <a:gd name="connsiteX25" fmla="*/ 5470902 w 6955524"/>
                <a:gd name="connsiteY25" fmla="*/ 1335437 h 2907282"/>
                <a:gd name="connsiteX26" fmla="*/ 5610387 w 6955524"/>
                <a:gd name="connsiteY26" fmla="*/ 1567912 h 2907282"/>
                <a:gd name="connsiteX27" fmla="*/ 5873858 w 6955524"/>
                <a:gd name="connsiteY27" fmla="*/ 1862380 h 2907282"/>
                <a:gd name="connsiteX28" fmla="*/ 5982346 w 6955524"/>
                <a:gd name="connsiteY28" fmla="*/ 2001864 h 2907282"/>
                <a:gd name="connsiteX29" fmla="*/ 6245817 w 6955524"/>
                <a:gd name="connsiteY29" fmla="*/ 2079356 h 2907282"/>
                <a:gd name="connsiteX30" fmla="*/ 6489800 w 6955524"/>
                <a:gd name="connsiteY30" fmla="*/ 2165912 h 2907282"/>
                <a:gd name="connsiteX31" fmla="*/ 6689396 w 6955524"/>
                <a:gd name="connsiteY31" fmla="*/ 2364039 h 2907282"/>
                <a:gd name="connsiteX32" fmla="*/ 6888992 w 6955524"/>
                <a:gd name="connsiteY32" fmla="*/ 2562165 h 2907282"/>
                <a:gd name="connsiteX33" fmla="*/ 6888992 w 6955524"/>
                <a:gd name="connsiteY33" fmla="*/ 2694249 h 2907282"/>
                <a:gd name="connsiteX34" fmla="*/ 6540285 w 6955524"/>
                <a:gd name="connsiteY34" fmla="*/ 2885268 h 2907282"/>
                <a:gd name="connsiteX35" fmla="*/ 6955524 w 6955524"/>
                <a:gd name="connsiteY35" fmla="*/ 2826333 h 2907282"/>
                <a:gd name="connsiteX0" fmla="*/ 0 w 7099677"/>
                <a:gd name="connsiteY0" fmla="*/ 1769390 h 2845978"/>
                <a:gd name="connsiteX1" fmla="*/ 588936 w 7099677"/>
                <a:gd name="connsiteY1" fmla="*/ 1350936 h 2845978"/>
                <a:gd name="connsiteX2" fmla="*/ 1053885 w 7099677"/>
                <a:gd name="connsiteY2" fmla="*/ 762000 h 2845978"/>
                <a:gd name="connsiteX3" fmla="*/ 1286360 w 7099677"/>
                <a:gd name="connsiteY3" fmla="*/ 421037 h 2845978"/>
                <a:gd name="connsiteX4" fmla="*/ 1534332 w 7099677"/>
                <a:gd name="connsiteY4" fmla="*/ 219559 h 2845978"/>
                <a:gd name="connsiteX5" fmla="*/ 1797804 w 7099677"/>
                <a:gd name="connsiteY5" fmla="*/ 235058 h 2845978"/>
                <a:gd name="connsiteX6" fmla="*/ 2061275 w 7099677"/>
                <a:gd name="connsiteY6" fmla="*/ 111071 h 2845978"/>
                <a:gd name="connsiteX7" fmla="*/ 2278251 w 7099677"/>
                <a:gd name="connsiteY7" fmla="*/ 157566 h 2845978"/>
                <a:gd name="connsiteX8" fmla="*/ 2572719 w 7099677"/>
                <a:gd name="connsiteY8" fmla="*/ 204061 h 2845978"/>
                <a:gd name="connsiteX9" fmla="*/ 2789695 w 7099677"/>
                <a:gd name="connsiteY9" fmla="*/ 250556 h 2845978"/>
                <a:gd name="connsiteX10" fmla="*/ 2898183 w 7099677"/>
                <a:gd name="connsiteY10" fmla="*/ 157566 h 2845978"/>
                <a:gd name="connsiteX11" fmla="*/ 3068665 w 7099677"/>
                <a:gd name="connsiteY11" fmla="*/ 64576 h 2845978"/>
                <a:gd name="connsiteX12" fmla="*/ 3239146 w 7099677"/>
                <a:gd name="connsiteY12" fmla="*/ 18081 h 2845978"/>
                <a:gd name="connsiteX13" fmla="*/ 3425126 w 7099677"/>
                <a:gd name="connsiteY13" fmla="*/ 18081 h 2845978"/>
                <a:gd name="connsiteX14" fmla="*/ 3611105 w 7099677"/>
                <a:gd name="connsiteY14" fmla="*/ 126569 h 2845978"/>
                <a:gd name="connsiteX15" fmla="*/ 3750590 w 7099677"/>
                <a:gd name="connsiteY15" fmla="*/ 235058 h 2845978"/>
                <a:gd name="connsiteX16" fmla="*/ 3905573 w 7099677"/>
                <a:gd name="connsiteY16" fmla="*/ 328047 h 2845978"/>
                <a:gd name="connsiteX17" fmla="*/ 4107051 w 7099677"/>
                <a:gd name="connsiteY17" fmla="*/ 498529 h 2845978"/>
                <a:gd name="connsiteX18" fmla="*/ 4231037 w 7099677"/>
                <a:gd name="connsiteY18" fmla="*/ 653512 h 2845978"/>
                <a:gd name="connsiteX19" fmla="*/ 4153546 w 7099677"/>
                <a:gd name="connsiteY19" fmla="*/ 746502 h 2845978"/>
                <a:gd name="connsiteX20" fmla="*/ 4215539 w 7099677"/>
                <a:gd name="connsiteY20" fmla="*/ 854990 h 2845978"/>
                <a:gd name="connsiteX21" fmla="*/ 4510007 w 7099677"/>
                <a:gd name="connsiteY21" fmla="*/ 932481 h 2845978"/>
                <a:gd name="connsiteX22" fmla="*/ 4850970 w 7099677"/>
                <a:gd name="connsiteY22" fmla="*/ 978976 h 2845978"/>
                <a:gd name="connsiteX23" fmla="*/ 5129939 w 7099677"/>
                <a:gd name="connsiteY23" fmla="*/ 994475 h 2845978"/>
                <a:gd name="connsiteX24" fmla="*/ 5362414 w 7099677"/>
                <a:gd name="connsiteY24" fmla="*/ 1102963 h 2845978"/>
                <a:gd name="connsiteX25" fmla="*/ 5470902 w 7099677"/>
                <a:gd name="connsiteY25" fmla="*/ 1335437 h 2845978"/>
                <a:gd name="connsiteX26" fmla="*/ 5610387 w 7099677"/>
                <a:gd name="connsiteY26" fmla="*/ 1567912 h 2845978"/>
                <a:gd name="connsiteX27" fmla="*/ 5873858 w 7099677"/>
                <a:gd name="connsiteY27" fmla="*/ 1862380 h 2845978"/>
                <a:gd name="connsiteX28" fmla="*/ 5982346 w 7099677"/>
                <a:gd name="connsiteY28" fmla="*/ 2001864 h 2845978"/>
                <a:gd name="connsiteX29" fmla="*/ 6245817 w 7099677"/>
                <a:gd name="connsiteY29" fmla="*/ 2079356 h 2845978"/>
                <a:gd name="connsiteX30" fmla="*/ 6489800 w 7099677"/>
                <a:gd name="connsiteY30" fmla="*/ 2165912 h 2845978"/>
                <a:gd name="connsiteX31" fmla="*/ 6689396 w 7099677"/>
                <a:gd name="connsiteY31" fmla="*/ 2364039 h 2845978"/>
                <a:gd name="connsiteX32" fmla="*/ 6888992 w 7099677"/>
                <a:gd name="connsiteY32" fmla="*/ 2562165 h 2845978"/>
                <a:gd name="connsiteX33" fmla="*/ 6888992 w 7099677"/>
                <a:gd name="connsiteY33" fmla="*/ 2694249 h 2845978"/>
                <a:gd name="connsiteX34" fmla="*/ 7088588 w 7099677"/>
                <a:gd name="connsiteY34" fmla="*/ 2760291 h 2845978"/>
                <a:gd name="connsiteX35" fmla="*/ 6955524 w 7099677"/>
                <a:gd name="connsiteY35" fmla="*/ 2826333 h 2845978"/>
                <a:gd name="connsiteX0" fmla="*/ 0 w 7155120"/>
                <a:gd name="connsiteY0" fmla="*/ 1769390 h 2779936"/>
                <a:gd name="connsiteX1" fmla="*/ 588936 w 7155120"/>
                <a:gd name="connsiteY1" fmla="*/ 1350936 h 2779936"/>
                <a:gd name="connsiteX2" fmla="*/ 1053885 w 7155120"/>
                <a:gd name="connsiteY2" fmla="*/ 762000 h 2779936"/>
                <a:gd name="connsiteX3" fmla="*/ 1286360 w 7155120"/>
                <a:gd name="connsiteY3" fmla="*/ 421037 h 2779936"/>
                <a:gd name="connsiteX4" fmla="*/ 1534332 w 7155120"/>
                <a:gd name="connsiteY4" fmla="*/ 219559 h 2779936"/>
                <a:gd name="connsiteX5" fmla="*/ 1797804 w 7155120"/>
                <a:gd name="connsiteY5" fmla="*/ 235058 h 2779936"/>
                <a:gd name="connsiteX6" fmla="*/ 2061275 w 7155120"/>
                <a:gd name="connsiteY6" fmla="*/ 111071 h 2779936"/>
                <a:gd name="connsiteX7" fmla="*/ 2278251 w 7155120"/>
                <a:gd name="connsiteY7" fmla="*/ 157566 h 2779936"/>
                <a:gd name="connsiteX8" fmla="*/ 2572719 w 7155120"/>
                <a:gd name="connsiteY8" fmla="*/ 204061 h 2779936"/>
                <a:gd name="connsiteX9" fmla="*/ 2789695 w 7155120"/>
                <a:gd name="connsiteY9" fmla="*/ 250556 h 2779936"/>
                <a:gd name="connsiteX10" fmla="*/ 2898183 w 7155120"/>
                <a:gd name="connsiteY10" fmla="*/ 157566 h 2779936"/>
                <a:gd name="connsiteX11" fmla="*/ 3068665 w 7155120"/>
                <a:gd name="connsiteY11" fmla="*/ 64576 h 2779936"/>
                <a:gd name="connsiteX12" fmla="*/ 3239146 w 7155120"/>
                <a:gd name="connsiteY12" fmla="*/ 18081 h 2779936"/>
                <a:gd name="connsiteX13" fmla="*/ 3425126 w 7155120"/>
                <a:gd name="connsiteY13" fmla="*/ 18081 h 2779936"/>
                <a:gd name="connsiteX14" fmla="*/ 3611105 w 7155120"/>
                <a:gd name="connsiteY14" fmla="*/ 126569 h 2779936"/>
                <a:gd name="connsiteX15" fmla="*/ 3750590 w 7155120"/>
                <a:gd name="connsiteY15" fmla="*/ 235058 h 2779936"/>
                <a:gd name="connsiteX16" fmla="*/ 3905573 w 7155120"/>
                <a:gd name="connsiteY16" fmla="*/ 328047 h 2779936"/>
                <a:gd name="connsiteX17" fmla="*/ 4107051 w 7155120"/>
                <a:gd name="connsiteY17" fmla="*/ 498529 h 2779936"/>
                <a:gd name="connsiteX18" fmla="*/ 4231037 w 7155120"/>
                <a:gd name="connsiteY18" fmla="*/ 653512 h 2779936"/>
                <a:gd name="connsiteX19" fmla="*/ 4153546 w 7155120"/>
                <a:gd name="connsiteY19" fmla="*/ 746502 h 2779936"/>
                <a:gd name="connsiteX20" fmla="*/ 4215539 w 7155120"/>
                <a:gd name="connsiteY20" fmla="*/ 854990 h 2779936"/>
                <a:gd name="connsiteX21" fmla="*/ 4510007 w 7155120"/>
                <a:gd name="connsiteY21" fmla="*/ 932481 h 2779936"/>
                <a:gd name="connsiteX22" fmla="*/ 4850970 w 7155120"/>
                <a:gd name="connsiteY22" fmla="*/ 978976 h 2779936"/>
                <a:gd name="connsiteX23" fmla="*/ 5129939 w 7155120"/>
                <a:gd name="connsiteY23" fmla="*/ 994475 h 2779936"/>
                <a:gd name="connsiteX24" fmla="*/ 5362414 w 7155120"/>
                <a:gd name="connsiteY24" fmla="*/ 1102963 h 2779936"/>
                <a:gd name="connsiteX25" fmla="*/ 5470902 w 7155120"/>
                <a:gd name="connsiteY25" fmla="*/ 1335437 h 2779936"/>
                <a:gd name="connsiteX26" fmla="*/ 5610387 w 7155120"/>
                <a:gd name="connsiteY26" fmla="*/ 1567912 h 2779936"/>
                <a:gd name="connsiteX27" fmla="*/ 5873858 w 7155120"/>
                <a:gd name="connsiteY27" fmla="*/ 1862380 h 2779936"/>
                <a:gd name="connsiteX28" fmla="*/ 5982346 w 7155120"/>
                <a:gd name="connsiteY28" fmla="*/ 2001864 h 2779936"/>
                <a:gd name="connsiteX29" fmla="*/ 6245817 w 7155120"/>
                <a:gd name="connsiteY29" fmla="*/ 2079356 h 2779936"/>
                <a:gd name="connsiteX30" fmla="*/ 6489800 w 7155120"/>
                <a:gd name="connsiteY30" fmla="*/ 2165912 h 2779936"/>
                <a:gd name="connsiteX31" fmla="*/ 6689396 w 7155120"/>
                <a:gd name="connsiteY31" fmla="*/ 2364039 h 2779936"/>
                <a:gd name="connsiteX32" fmla="*/ 6888992 w 7155120"/>
                <a:gd name="connsiteY32" fmla="*/ 2562165 h 2779936"/>
                <a:gd name="connsiteX33" fmla="*/ 6888992 w 7155120"/>
                <a:gd name="connsiteY33" fmla="*/ 2694249 h 2779936"/>
                <a:gd name="connsiteX34" fmla="*/ 7088588 w 7155120"/>
                <a:gd name="connsiteY34" fmla="*/ 2760291 h 2779936"/>
                <a:gd name="connsiteX35" fmla="*/ 7155120 w 7155120"/>
                <a:gd name="connsiteY35" fmla="*/ 2760291 h 277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155120" h="2779936">
                  <a:moveTo>
                    <a:pt x="0" y="1769390"/>
                  </a:moveTo>
                  <a:cubicBezTo>
                    <a:pt x="206644" y="1644112"/>
                    <a:pt x="413289" y="1518834"/>
                    <a:pt x="588936" y="1350936"/>
                  </a:cubicBezTo>
                  <a:cubicBezTo>
                    <a:pt x="764583" y="1183038"/>
                    <a:pt x="937648" y="916983"/>
                    <a:pt x="1053885" y="762000"/>
                  </a:cubicBezTo>
                  <a:cubicBezTo>
                    <a:pt x="1170122" y="607017"/>
                    <a:pt x="1206286" y="511444"/>
                    <a:pt x="1286360" y="421037"/>
                  </a:cubicBezTo>
                  <a:cubicBezTo>
                    <a:pt x="1366434" y="330630"/>
                    <a:pt x="1449091" y="250555"/>
                    <a:pt x="1534332" y="219559"/>
                  </a:cubicBezTo>
                  <a:cubicBezTo>
                    <a:pt x="1619573" y="188563"/>
                    <a:pt x="1709980" y="253139"/>
                    <a:pt x="1797804" y="235058"/>
                  </a:cubicBezTo>
                  <a:cubicBezTo>
                    <a:pt x="1885628" y="216977"/>
                    <a:pt x="1981201" y="123986"/>
                    <a:pt x="2061275" y="111071"/>
                  </a:cubicBezTo>
                  <a:cubicBezTo>
                    <a:pt x="2141349" y="98156"/>
                    <a:pt x="2193010" y="142068"/>
                    <a:pt x="2278251" y="157566"/>
                  </a:cubicBezTo>
                  <a:cubicBezTo>
                    <a:pt x="2363492" y="173064"/>
                    <a:pt x="2487478" y="188563"/>
                    <a:pt x="2572719" y="204061"/>
                  </a:cubicBezTo>
                  <a:cubicBezTo>
                    <a:pt x="2657960" y="219559"/>
                    <a:pt x="2735451" y="258305"/>
                    <a:pt x="2789695" y="250556"/>
                  </a:cubicBezTo>
                  <a:cubicBezTo>
                    <a:pt x="2843939" y="242807"/>
                    <a:pt x="2851688" y="188563"/>
                    <a:pt x="2898183" y="157566"/>
                  </a:cubicBezTo>
                  <a:cubicBezTo>
                    <a:pt x="2944678" y="126569"/>
                    <a:pt x="3011838" y="87823"/>
                    <a:pt x="3068665" y="64576"/>
                  </a:cubicBezTo>
                  <a:cubicBezTo>
                    <a:pt x="3125492" y="41329"/>
                    <a:pt x="3179736" y="25830"/>
                    <a:pt x="3239146" y="18081"/>
                  </a:cubicBezTo>
                  <a:cubicBezTo>
                    <a:pt x="3298556" y="10332"/>
                    <a:pt x="3363133" y="0"/>
                    <a:pt x="3425126" y="18081"/>
                  </a:cubicBezTo>
                  <a:cubicBezTo>
                    <a:pt x="3487119" y="36162"/>
                    <a:pt x="3556861" y="90406"/>
                    <a:pt x="3611105" y="126569"/>
                  </a:cubicBezTo>
                  <a:cubicBezTo>
                    <a:pt x="3665349" y="162732"/>
                    <a:pt x="3701512" y="201478"/>
                    <a:pt x="3750590" y="235058"/>
                  </a:cubicBezTo>
                  <a:cubicBezTo>
                    <a:pt x="3799668" y="268638"/>
                    <a:pt x="3846163" y="284135"/>
                    <a:pt x="3905573" y="328047"/>
                  </a:cubicBezTo>
                  <a:cubicBezTo>
                    <a:pt x="3964983" y="371959"/>
                    <a:pt x="4052807" y="444285"/>
                    <a:pt x="4107051" y="498529"/>
                  </a:cubicBezTo>
                  <a:cubicBezTo>
                    <a:pt x="4161295" y="552773"/>
                    <a:pt x="4223288" y="612183"/>
                    <a:pt x="4231037" y="653512"/>
                  </a:cubicBezTo>
                  <a:cubicBezTo>
                    <a:pt x="4238786" y="694841"/>
                    <a:pt x="4156129" y="712922"/>
                    <a:pt x="4153546" y="746502"/>
                  </a:cubicBezTo>
                  <a:cubicBezTo>
                    <a:pt x="4150963" y="780082"/>
                    <a:pt x="4156129" y="823994"/>
                    <a:pt x="4215539" y="854990"/>
                  </a:cubicBezTo>
                  <a:cubicBezTo>
                    <a:pt x="4274949" y="885987"/>
                    <a:pt x="4404102" y="911817"/>
                    <a:pt x="4510007" y="932481"/>
                  </a:cubicBezTo>
                  <a:cubicBezTo>
                    <a:pt x="4615912" y="953145"/>
                    <a:pt x="4747648" y="968644"/>
                    <a:pt x="4850970" y="978976"/>
                  </a:cubicBezTo>
                  <a:cubicBezTo>
                    <a:pt x="4954292" y="989308"/>
                    <a:pt x="5044698" y="973810"/>
                    <a:pt x="5129939" y="994475"/>
                  </a:cubicBezTo>
                  <a:cubicBezTo>
                    <a:pt x="5215180" y="1015140"/>
                    <a:pt x="5305587" y="1046136"/>
                    <a:pt x="5362414" y="1102963"/>
                  </a:cubicBezTo>
                  <a:cubicBezTo>
                    <a:pt x="5419241" y="1159790"/>
                    <a:pt x="5429573" y="1257946"/>
                    <a:pt x="5470902" y="1335437"/>
                  </a:cubicBezTo>
                  <a:cubicBezTo>
                    <a:pt x="5512231" y="1412928"/>
                    <a:pt x="5543228" y="1480088"/>
                    <a:pt x="5610387" y="1567912"/>
                  </a:cubicBezTo>
                  <a:cubicBezTo>
                    <a:pt x="5677546" y="1655736"/>
                    <a:pt x="5811865" y="1790055"/>
                    <a:pt x="5873858" y="1862380"/>
                  </a:cubicBezTo>
                  <a:cubicBezTo>
                    <a:pt x="5935851" y="1934705"/>
                    <a:pt x="5920353" y="1965701"/>
                    <a:pt x="5982346" y="2001864"/>
                  </a:cubicBezTo>
                  <a:cubicBezTo>
                    <a:pt x="6044339" y="2038027"/>
                    <a:pt x="6161241" y="2052015"/>
                    <a:pt x="6245817" y="2079356"/>
                  </a:cubicBezTo>
                  <a:cubicBezTo>
                    <a:pt x="6330393" y="2106697"/>
                    <a:pt x="6415870" y="2118465"/>
                    <a:pt x="6489800" y="2165912"/>
                  </a:cubicBezTo>
                  <a:cubicBezTo>
                    <a:pt x="6563730" y="2213359"/>
                    <a:pt x="6622864" y="2297997"/>
                    <a:pt x="6689396" y="2364039"/>
                  </a:cubicBezTo>
                  <a:cubicBezTo>
                    <a:pt x="6755928" y="2430081"/>
                    <a:pt x="6855726" y="2507130"/>
                    <a:pt x="6888992" y="2562165"/>
                  </a:cubicBezTo>
                  <a:cubicBezTo>
                    <a:pt x="6922258" y="2617200"/>
                    <a:pt x="6855726" y="2661228"/>
                    <a:pt x="6888992" y="2694249"/>
                  </a:cubicBezTo>
                  <a:cubicBezTo>
                    <a:pt x="6922258" y="2727270"/>
                    <a:pt x="7044233" y="2749284"/>
                    <a:pt x="7088588" y="2760291"/>
                  </a:cubicBezTo>
                  <a:cubicBezTo>
                    <a:pt x="7132943" y="2771298"/>
                    <a:pt x="7016707" y="2779936"/>
                    <a:pt x="7155120" y="2760291"/>
                  </a:cubicBezTo>
                </a:path>
              </a:pathLst>
            </a:custGeom>
            <a:ln w="57150">
              <a:solidFill>
                <a:srgbClr val="FF99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19" name="Freihandform 18"/>
            <p:cNvSpPr/>
            <p:nvPr/>
          </p:nvSpPr>
          <p:spPr>
            <a:xfrm>
              <a:off x="1051081" y="4415034"/>
              <a:ext cx="7446117" cy="2058090"/>
            </a:xfrm>
            <a:custGeom>
              <a:avLst/>
              <a:gdLst>
                <a:gd name="connsiteX0" fmla="*/ 0 w 6586780"/>
                <a:gd name="connsiteY0" fmla="*/ 862739 h 1963119"/>
                <a:gd name="connsiteX1" fmla="*/ 325464 w 6586780"/>
                <a:gd name="connsiteY1" fmla="*/ 692258 h 1963119"/>
                <a:gd name="connsiteX2" fmla="*/ 681925 w 6586780"/>
                <a:gd name="connsiteY2" fmla="*/ 304800 h 1963119"/>
                <a:gd name="connsiteX3" fmla="*/ 1022888 w 6586780"/>
                <a:gd name="connsiteY3" fmla="*/ 103322 h 1963119"/>
                <a:gd name="connsiteX4" fmla="*/ 1394847 w 6586780"/>
                <a:gd name="connsiteY4" fmla="*/ 56827 h 1963119"/>
                <a:gd name="connsiteX5" fmla="*/ 1751308 w 6586780"/>
                <a:gd name="connsiteY5" fmla="*/ 134319 h 1963119"/>
                <a:gd name="connsiteX6" fmla="*/ 1968285 w 6586780"/>
                <a:gd name="connsiteY6" fmla="*/ 211810 h 1963119"/>
                <a:gd name="connsiteX7" fmla="*/ 2278251 w 6586780"/>
                <a:gd name="connsiteY7" fmla="*/ 180814 h 1963119"/>
                <a:gd name="connsiteX8" fmla="*/ 2572719 w 6586780"/>
                <a:gd name="connsiteY8" fmla="*/ 196312 h 1963119"/>
                <a:gd name="connsiteX9" fmla="*/ 2836190 w 6586780"/>
                <a:gd name="connsiteY9" fmla="*/ 227309 h 1963119"/>
                <a:gd name="connsiteX10" fmla="*/ 3177152 w 6586780"/>
                <a:gd name="connsiteY10" fmla="*/ 180814 h 1963119"/>
                <a:gd name="connsiteX11" fmla="*/ 3564610 w 6586780"/>
                <a:gd name="connsiteY11" fmla="*/ 87824 h 1963119"/>
                <a:gd name="connsiteX12" fmla="*/ 3874576 w 6586780"/>
                <a:gd name="connsiteY12" fmla="*/ 10332 h 1963119"/>
                <a:gd name="connsiteX13" fmla="*/ 4138047 w 6586780"/>
                <a:gd name="connsiteY13" fmla="*/ 25831 h 1963119"/>
                <a:gd name="connsiteX14" fmla="*/ 4386020 w 6586780"/>
                <a:gd name="connsiteY14" fmla="*/ 10332 h 1963119"/>
                <a:gd name="connsiteX15" fmla="*/ 4695986 w 6586780"/>
                <a:gd name="connsiteY15" fmla="*/ 72326 h 1963119"/>
                <a:gd name="connsiteX16" fmla="*/ 4850969 w 6586780"/>
                <a:gd name="connsiteY16" fmla="*/ 118821 h 1963119"/>
                <a:gd name="connsiteX17" fmla="*/ 5052447 w 6586780"/>
                <a:gd name="connsiteY17" fmla="*/ 149817 h 1963119"/>
                <a:gd name="connsiteX18" fmla="*/ 5362413 w 6586780"/>
                <a:gd name="connsiteY18" fmla="*/ 211810 h 1963119"/>
                <a:gd name="connsiteX19" fmla="*/ 5470902 w 6586780"/>
                <a:gd name="connsiteY19" fmla="*/ 366793 h 1963119"/>
                <a:gd name="connsiteX20" fmla="*/ 5563891 w 6586780"/>
                <a:gd name="connsiteY20" fmla="*/ 599268 h 1963119"/>
                <a:gd name="connsiteX21" fmla="*/ 5718874 w 6586780"/>
                <a:gd name="connsiteY21" fmla="*/ 785248 h 1963119"/>
                <a:gd name="connsiteX22" fmla="*/ 5904854 w 6586780"/>
                <a:gd name="connsiteY22" fmla="*/ 971227 h 1963119"/>
                <a:gd name="connsiteX23" fmla="*/ 6106332 w 6586780"/>
                <a:gd name="connsiteY23" fmla="*/ 1095214 h 1963119"/>
                <a:gd name="connsiteX24" fmla="*/ 6199322 w 6586780"/>
                <a:gd name="connsiteY24" fmla="*/ 1126210 h 1963119"/>
                <a:gd name="connsiteX25" fmla="*/ 6261315 w 6586780"/>
                <a:gd name="connsiteY25" fmla="*/ 1343187 h 1963119"/>
                <a:gd name="connsiteX26" fmla="*/ 6338807 w 6586780"/>
                <a:gd name="connsiteY26" fmla="*/ 1606658 h 1963119"/>
                <a:gd name="connsiteX27" fmla="*/ 6478291 w 6586780"/>
                <a:gd name="connsiteY27" fmla="*/ 1746143 h 1963119"/>
                <a:gd name="connsiteX28" fmla="*/ 6540285 w 6586780"/>
                <a:gd name="connsiteY28" fmla="*/ 1870129 h 1963119"/>
                <a:gd name="connsiteX29" fmla="*/ 6586780 w 6586780"/>
                <a:gd name="connsiteY29" fmla="*/ 1963119 h 1963119"/>
                <a:gd name="connsiteX0" fmla="*/ 0 w 6589552"/>
                <a:gd name="connsiteY0" fmla="*/ 862739 h 1963119"/>
                <a:gd name="connsiteX1" fmla="*/ 325464 w 6589552"/>
                <a:gd name="connsiteY1" fmla="*/ 692258 h 1963119"/>
                <a:gd name="connsiteX2" fmla="*/ 681925 w 6589552"/>
                <a:gd name="connsiteY2" fmla="*/ 304800 h 1963119"/>
                <a:gd name="connsiteX3" fmla="*/ 1022888 w 6589552"/>
                <a:gd name="connsiteY3" fmla="*/ 103322 h 1963119"/>
                <a:gd name="connsiteX4" fmla="*/ 1394847 w 6589552"/>
                <a:gd name="connsiteY4" fmla="*/ 56827 h 1963119"/>
                <a:gd name="connsiteX5" fmla="*/ 1751308 w 6589552"/>
                <a:gd name="connsiteY5" fmla="*/ 134319 h 1963119"/>
                <a:gd name="connsiteX6" fmla="*/ 1968285 w 6589552"/>
                <a:gd name="connsiteY6" fmla="*/ 211810 h 1963119"/>
                <a:gd name="connsiteX7" fmla="*/ 2278251 w 6589552"/>
                <a:gd name="connsiteY7" fmla="*/ 180814 h 1963119"/>
                <a:gd name="connsiteX8" fmla="*/ 2572719 w 6589552"/>
                <a:gd name="connsiteY8" fmla="*/ 196312 h 1963119"/>
                <a:gd name="connsiteX9" fmla="*/ 2836190 w 6589552"/>
                <a:gd name="connsiteY9" fmla="*/ 227309 h 1963119"/>
                <a:gd name="connsiteX10" fmla="*/ 3177152 w 6589552"/>
                <a:gd name="connsiteY10" fmla="*/ 180814 h 1963119"/>
                <a:gd name="connsiteX11" fmla="*/ 3564610 w 6589552"/>
                <a:gd name="connsiteY11" fmla="*/ 87824 h 1963119"/>
                <a:gd name="connsiteX12" fmla="*/ 3874576 w 6589552"/>
                <a:gd name="connsiteY12" fmla="*/ 10332 h 1963119"/>
                <a:gd name="connsiteX13" fmla="*/ 4138047 w 6589552"/>
                <a:gd name="connsiteY13" fmla="*/ 25831 h 1963119"/>
                <a:gd name="connsiteX14" fmla="*/ 4386020 w 6589552"/>
                <a:gd name="connsiteY14" fmla="*/ 10332 h 1963119"/>
                <a:gd name="connsiteX15" fmla="*/ 4695986 w 6589552"/>
                <a:gd name="connsiteY15" fmla="*/ 72326 h 1963119"/>
                <a:gd name="connsiteX16" fmla="*/ 4850969 w 6589552"/>
                <a:gd name="connsiteY16" fmla="*/ 118821 h 1963119"/>
                <a:gd name="connsiteX17" fmla="*/ 5052447 w 6589552"/>
                <a:gd name="connsiteY17" fmla="*/ 149817 h 1963119"/>
                <a:gd name="connsiteX18" fmla="*/ 5362413 w 6589552"/>
                <a:gd name="connsiteY18" fmla="*/ 211810 h 1963119"/>
                <a:gd name="connsiteX19" fmla="*/ 5470902 w 6589552"/>
                <a:gd name="connsiteY19" fmla="*/ 366793 h 1963119"/>
                <a:gd name="connsiteX20" fmla="*/ 5563891 w 6589552"/>
                <a:gd name="connsiteY20" fmla="*/ 599268 h 1963119"/>
                <a:gd name="connsiteX21" fmla="*/ 5718874 w 6589552"/>
                <a:gd name="connsiteY21" fmla="*/ 785248 h 1963119"/>
                <a:gd name="connsiteX22" fmla="*/ 5904854 w 6589552"/>
                <a:gd name="connsiteY22" fmla="*/ 971227 h 1963119"/>
                <a:gd name="connsiteX23" fmla="*/ 6106332 w 6589552"/>
                <a:gd name="connsiteY23" fmla="*/ 1095214 h 1963119"/>
                <a:gd name="connsiteX24" fmla="*/ 6199322 w 6589552"/>
                <a:gd name="connsiteY24" fmla="*/ 1126210 h 1963119"/>
                <a:gd name="connsiteX25" fmla="*/ 6566304 w 6589552"/>
                <a:gd name="connsiteY25" fmla="*/ 1392265 h 1963119"/>
                <a:gd name="connsiteX26" fmla="*/ 6338807 w 6589552"/>
                <a:gd name="connsiteY26" fmla="*/ 1606658 h 1963119"/>
                <a:gd name="connsiteX27" fmla="*/ 6478291 w 6589552"/>
                <a:gd name="connsiteY27" fmla="*/ 1746143 h 1963119"/>
                <a:gd name="connsiteX28" fmla="*/ 6540285 w 6589552"/>
                <a:gd name="connsiteY28" fmla="*/ 1870129 h 1963119"/>
                <a:gd name="connsiteX29" fmla="*/ 6586780 w 6589552"/>
                <a:gd name="connsiteY29" fmla="*/ 1963119 h 1963119"/>
                <a:gd name="connsiteX0" fmla="*/ 0 w 6852304"/>
                <a:gd name="connsiteY0" fmla="*/ 862739 h 1963119"/>
                <a:gd name="connsiteX1" fmla="*/ 325464 w 6852304"/>
                <a:gd name="connsiteY1" fmla="*/ 692258 h 1963119"/>
                <a:gd name="connsiteX2" fmla="*/ 681925 w 6852304"/>
                <a:gd name="connsiteY2" fmla="*/ 304800 h 1963119"/>
                <a:gd name="connsiteX3" fmla="*/ 1022888 w 6852304"/>
                <a:gd name="connsiteY3" fmla="*/ 103322 h 1963119"/>
                <a:gd name="connsiteX4" fmla="*/ 1394847 w 6852304"/>
                <a:gd name="connsiteY4" fmla="*/ 56827 h 1963119"/>
                <a:gd name="connsiteX5" fmla="*/ 1751308 w 6852304"/>
                <a:gd name="connsiteY5" fmla="*/ 134319 h 1963119"/>
                <a:gd name="connsiteX6" fmla="*/ 1968285 w 6852304"/>
                <a:gd name="connsiteY6" fmla="*/ 211810 h 1963119"/>
                <a:gd name="connsiteX7" fmla="*/ 2278251 w 6852304"/>
                <a:gd name="connsiteY7" fmla="*/ 180814 h 1963119"/>
                <a:gd name="connsiteX8" fmla="*/ 2572719 w 6852304"/>
                <a:gd name="connsiteY8" fmla="*/ 196312 h 1963119"/>
                <a:gd name="connsiteX9" fmla="*/ 2836190 w 6852304"/>
                <a:gd name="connsiteY9" fmla="*/ 227309 h 1963119"/>
                <a:gd name="connsiteX10" fmla="*/ 3177152 w 6852304"/>
                <a:gd name="connsiteY10" fmla="*/ 180814 h 1963119"/>
                <a:gd name="connsiteX11" fmla="*/ 3564610 w 6852304"/>
                <a:gd name="connsiteY11" fmla="*/ 87824 h 1963119"/>
                <a:gd name="connsiteX12" fmla="*/ 3874576 w 6852304"/>
                <a:gd name="connsiteY12" fmla="*/ 10332 h 1963119"/>
                <a:gd name="connsiteX13" fmla="*/ 4138047 w 6852304"/>
                <a:gd name="connsiteY13" fmla="*/ 25831 h 1963119"/>
                <a:gd name="connsiteX14" fmla="*/ 4386020 w 6852304"/>
                <a:gd name="connsiteY14" fmla="*/ 10332 h 1963119"/>
                <a:gd name="connsiteX15" fmla="*/ 4695986 w 6852304"/>
                <a:gd name="connsiteY15" fmla="*/ 72326 h 1963119"/>
                <a:gd name="connsiteX16" fmla="*/ 4850969 w 6852304"/>
                <a:gd name="connsiteY16" fmla="*/ 118821 h 1963119"/>
                <a:gd name="connsiteX17" fmla="*/ 5052447 w 6852304"/>
                <a:gd name="connsiteY17" fmla="*/ 149817 h 1963119"/>
                <a:gd name="connsiteX18" fmla="*/ 5362413 w 6852304"/>
                <a:gd name="connsiteY18" fmla="*/ 211810 h 1963119"/>
                <a:gd name="connsiteX19" fmla="*/ 5470902 w 6852304"/>
                <a:gd name="connsiteY19" fmla="*/ 366793 h 1963119"/>
                <a:gd name="connsiteX20" fmla="*/ 5563891 w 6852304"/>
                <a:gd name="connsiteY20" fmla="*/ 599268 h 1963119"/>
                <a:gd name="connsiteX21" fmla="*/ 5718874 w 6852304"/>
                <a:gd name="connsiteY21" fmla="*/ 785248 h 1963119"/>
                <a:gd name="connsiteX22" fmla="*/ 5904854 w 6852304"/>
                <a:gd name="connsiteY22" fmla="*/ 971227 h 1963119"/>
                <a:gd name="connsiteX23" fmla="*/ 6106332 w 6852304"/>
                <a:gd name="connsiteY23" fmla="*/ 1095214 h 1963119"/>
                <a:gd name="connsiteX24" fmla="*/ 6199322 w 6852304"/>
                <a:gd name="connsiteY24" fmla="*/ 1126210 h 1963119"/>
                <a:gd name="connsiteX25" fmla="*/ 6566304 w 6852304"/>
                <a:gd name="connsiteY25" fmla="*/ 1392265 h 1963119"/>
                <a:gd name="connsiteX26" fmla="*/ 6837635 w 6852304"/>
                <a:gd name="connsiteY26" fmla="*/ 1590391 h 1963119"/>
                <a:gd name="connsiteX27" fmla="*/ 6478291 w 6852304"/>
                <a:gd name="connsiteY27" fmla="*/ 1746143 h 1963119"/>
                <a:gd name="connsiteX28" fmla="*/ 6540285 w 6852304"/>
                <a:gd name="connsiteY28" fmla="*/ 1870129 h 1963119"/>
                <a:gd name="connsiteX29" fmla="*/ 6586780 w 6852304"/>
                <a:gd name="connsiteY29" fmla="*/ 1963119 h 1963119"/>
                <a:gd name="connsiteX0" fmla="*/ 0 w 7090692"/>
                <a:gd name="connsiteY0" fmla="*/ 862739 h 1963119"/>
                <a:gd name="connsiteX1" fmla="*/ 325464 w 7090692"/>
                <a:gd name="connsiteY1" fmla="*/ 692258 h 1963119"/>
                <a:gd name="connsiteX2" fmla="*/ 681925 w 7090692"/>
                <a:gd name="connsiteY2" fmla="*/ 304800 h 1963119"/>
                <a:gd name="connsiteX3" fmla="*/ 1022888 w 7090692"/>
                <a:gd name="connsiteY3" fmla="*/ 103322 h 1963119"/>
                <a:gd name="connsiteX4" fmla="*/ 1394847 w 7090692"/>
                <a:gd name="connsiteY4" fmla="*/ 56827 h 1963119"/>
                <a:gd name="connsiteX5" fmla="*/ 1751308 w 7090692"/>
                <a:gd name="connsiteY5" fmla="*/ 134319 h 1963119"/>
                <a:gd name="connsiteX6" fmla="*/ 1968285 w 7090692"/>
                <a:gd name="connsiteY6" fmla="*/ 211810 h 1963119"/>
                <a:gd name="connsiteX7" fmla="*/ 2278251 w 7090692"/>
                <a:gd name="connsiteY7" fmla="*/ 180814 h 1963119"/>
                <a:gd name="connsiteX8" fmla="*/ 2572719 w 7090692"/>
                <a:gd name="connsiteY8" fmla="*/ 196312 h 1963119"/>
                <a:gd name="connsiteX9" fmla="*/ 2836190 w 7090692"/>
                <a:gd name="connsiteY9" fmla="*/ 227309 h 1963119"/>
                <a:gd name="connsiteX10" fmla="*/ 3177152 w 7090692"/>
                <a:gd name="connsiteY10" fmla="*/ 180814 h 1963119"/>
                <a:gd name="connsiteX11" fmla="*/ 3564610 w 7090692"/>
                <a:gd name="connsiteY11" fmla="*/ 87824 h 1963119"/>
                <a:gd name="connsiteX12" fmla="*/ 3874576 w 7090692"/>
                <a:gd name="connsiteY12" fmla="*/ 10332 h 1963119"/>
                <a:gd name="connsiteX13" fmla="*/ 4138047 w 7090692"/>
                <a:gd name="connsiteY13" fmla="*/ 25831 h 1963119"/>
                <a:gd name="connsiteX14" fmla="*/ 4386020 w 7090692"/>
                <a:gd name="connsiteY14" fmla="*/ 10332 h 1963119"/>
                <a:gd name="connsiteX15" fmla="*/ 4695986 w 7090692"/>
                <a:gd name="connsiteY15" fmla="*/ 72326 h 1963119"/>
                <a:gd name="connsiteX16" fmla="*/ 4850969 w 7090692"/>
                <a:gd name="connsiteY16" fmla="*/ 118821 h 1963119"/>
                <a:gd name="connsiteX17" fmla="*/ 5052447 w 7090692"/>
                <a:gd name="connsiteY17" fmla="*/ 149817 h 1963119"/>
                <a:gd name="connsiteX18" fmla="*/ 5362413 w 7090692"/>
                <a:gd name="connsiteY18" fmla="*/ 211810 h 1963119"/>
                <a:gd name="connsiteX19" fmla="*/ 5470902 w 7090692"/>
                <a:gd name="connsiteY19" fmla="*/ 366793 h 1963119"/>
                <a:gd name="connsiteX20" fmla="*/ 5563891 w 7090692"/>
                <a:gd name="connsiteY20" fmla="*/ 599268 h 1963119"/>
                <a:gd name="connsiteX21" fmla="*/ 5718874 w 7090692"/>
                <a:gd name="connsiteY21" fmla="*/ 785248 h 1963119"/>
                <a:gd name="connsiteX22" fmla="*/ 5904854 w 7090692"/>
                <a:gd name="connsiteY22" fmla="*/ 971227 h 1963119"/>
                <a:gd name="connsiteX23" fmla="*/ 6106332 w 7090692"/>
                <a:gd name="connsiteY23" fmla="*/ 1095214 h 1963119"/>
                <a:gd name="connsiteX24" fmla="*/ 6199322 w 7090692"/>
                <a:gd name="connsiteY24" fmla="*/ 1126210 h 1963119"/>
                <a:gd name="connsiteX25" fmla="*/ 6566304 w 7090692"/>
                <a:gd name="connsiteY25" fmla="*/ 1392265 h 1963119"/>
                <a:gd name="connsiteX26" fmla="*/ 6837635 w 7090692"/>
                <a:gd name="connsiteY26" fmla="*/ 1590391 h 1963119"/>
                <a:gd name="connsiteX27" fmla="*/ 7041134 w 7090692"/>
                <a:gd name="connsiteY27" fmla="*/ 1722476 h 1963119"/>
                <a:gd name="connsiteX28" fmla="*/ 6540285 w 7090692"/>
                <a:gd name="connsiteY28" fmla="*/ 1870129 h 1963119"/>
                <a:gd name="connsiteX29" fmla="*/ 6586780 w 7090692"/>
                <a:gd name="connsiteY29" fmla="*/ 1963119 h 1963119"/>
                <a:gd name="connsiteX0" fmla="*/ 0 w 7176799"/>
                <a:gd name="connsiteY0" fmla="*/ 862739 h 1963119"/>
                <a:gd name="connsiteX1" fmla="*/ 325464 w 7176799"/>
                <a:gd name="connsiteY1" fmla="*/ 692258 h 1963119"/>
                <a:gd name="connsiteX2" fmla="*/ 681925 w 7176799"/>
                <a:gd name="connsiteY2" fmla="*/ 304800 h 1963119"/>
                <a:gd name="connsiteX3" fmla="*/ 1022888 w 7176799"/>
                <a:gd name="connsiteY3" fmla="*/ 103322 h 1963119"/>
                <a:gd name="connsiteX4" fmla="*/ 1394847 w 7176799"/>
                <a:gd name="connsiteY4" fmla="*/ 56827 h 1963119"/>
                <a:gd name="connsiteX5" fmla="*/ 1751308 w 7176799"/>
                <a:gd name="connsiteY5" fmla="*/ 134319 h 1963119"/>
                <a:gd name="connsiteX6" fmla="*/ 1968285 w 7176799"/>
                <a:gd name="connsiteY6" fmla="*/ 211810 h 1963119"/>
                <a:gd name="connsiteX7" fmla="*/ 2278251 w 7176799"/>
                <a:gd name="connsiteY7" fmla="*/ 180814 h 1963119"/>
                <a:gd name="connsiteX8" fmla="*/ 2572719 w 7176799"/>
                <a:gd name="connsiteY8" fmla="*/ 196312 h 1963119"/>
                <a:gd name="connsiteX9" fmla="*/ 2836190 w 7176799"/>
                <a:gd name="connsiteY9" fmla="*/ 227309 h 1963119"/>
                <a:gd name="connsiteX10" fmla="*/ 3177152 w 7176799"/>
                <a:gd name="connsiteY10" fmla="*/ 180814 h 1963119"/>
                <a:gd name="connsiteX11" fmla="*/ 3564610 w 7176799"/>
                <a:gd name="connsiteY11" fmla="*/ 87824 h 1963119"/>
                <a:gd name="connsiteX12" fmla="*/ 3874576 w 7176799"/>
                <a:gd name="connsiteY12" fmla="*/ 10332 h 1963119"/>
                <a:gd name="connsiteX13" fmla="*/ 4138047 w 7176799"/>
                <a:gd name="connsiteY13" fmla="*/ 25831 h 1963119"/>
                <a:gd name="connsiteX14" fmla="*/ 4386020 w 7176799"/>
                <a:gd name="connsiteY14" fmla="*/ 10332 h 1963119"/>
                <a:gd name="connsiteX15" fmla="*/ 4695986 w 7176799"/>
                <a:gd name="connsiteY15" fmla="*/ 72326 h 1963119"/>
                <a:gd name="connsiteX16" fmla="*/ 4850969 w 7176799"/>
                <a:gd name="connsiteY16" fmla="*/ 118821 h 1963119"/>
                <a:gd name="connsiteX17" fmla="*/ 5052447 w 7176799"/>
                <a:gd name="connsiteY17" fmla="*/ 149817 h 1963119"/>
                <a:gd name="connsiteX18" fmla="*/ 5362413 w 7176799"/>
                <a:gd name="connsiteY18" fmla="*/ 211810 h 1963119"/>
                <a:gd name="connsiteX19" fmla="*/ 5470902 w 7176799"/>
                <a:gd name="connsiteY19" fmla="*/ 366793 h 1963119"/>
                <a:gd name="connsiteX20" fmla="*/ 5563891 w 7176799"/>
                <a:gd name="connsiteY20" fmla="*/ 599268 h 1963119"/>
                <a:gd name="connsiteX21" fmla="*/ 5718874 w 7176799"/>
                <a:gd name="connsiteY21" fmla="*/ 785248 h 1963119"/>
                <a:gd name="connsiteX22" fmla="*/ 5904854 w 7176799"/>
                <a:gd name="connsiteY22" fmla="*/ 971227 h 1963119"/>
                <a:gd name="connsiteX23" fmla="*/ 6106332 w 7176799"/>
                <a:gd name="connsiteY23" fmla="*/ 1095214 h 1963119"/>
                <a:gd name="connsiteX24" fmla="*/ 6199322 w 7176799"/>
                <a:gd name="connsiteY24" fmla="*/ 1126210 h 1963119"/>
                <a:gd name="connsiteX25" fmla="*/ 6566304 w 7176799"/>
                <a:gd name="connsiteY25" fmla="*/ 1392265 h 1963119"/>
                <a:gd name="connsiteX26" fmla="*/ 6837635 w 7176799"/>
                <a:gd name="connsiteY26" fmla="*/ 1590391 h 1963119"/>
                <a:gd name="connsiteX27" fmla="*/ 7041134 w 7176799"/>
                <a:gd name="connsiteY27" fmla="*/ 1722476 h 1963119"/>
                <a:gd name="connsiteX28" fmla="*/ 7176799 w 7176799"/>
                <a:gd name="connsiteY28" fmla="*/ 1854560 h 1963119"/>
                <a:gd name="connsiteX29" fmla="*/ 6586780 w 7176799"/>
                <a:gd name="connsiteY29" fmla="*/ 1963119 h 1963119"/>
                <a:gd name="connsiteX0" fmla="*/ 0 w 7176799"/>
                <a:gd name="connsiteY0" fmla="*/ 862739 h 1986644"/>
                <a:gd name="connsiteX1" fmla="*/ 325464 w 7176799"/>
                <a:gd name="connsiteY1" fmla="*/ 692258 h 1986644"/>
                <a:gd name="connsiteX2" fmla="*/ 681925 w 7176799"/>
                <a:gd name="connsiteY2" fmla="*/ 304800 h 1986644"/>
                <a:gd name="connsiteX3" fmla="*/ 1022888 w 7176799"/>
                <a:gd name="connsiteY3" fmla="*/ 103322 h 1986644"/>
                <a:gd name="connsiteX4" fmla="*/ 1394847 w 7176799"/>
                <a:gd name="connsiteY4" fmla="*/ 56827 h 1986644"/>
                <a:gd name="connsiteX5" fmla="*/ 1751308 w 7176799"/>
                <a:gd name="connsiteY5" fmla="*/ 134319 h 1986644"/>
                <a:gd name="connsiteX6" fmla="*/ 1968285 w 7176799"/>
                <a:gd name="connsiteY6" fmla="*/ 211810 h 1986644"/>
                <a:gd name="connsiteX7" fmla="*/ 2278251 w 7176799"/>
                <a:gd name="connsiteY7" fmla="*/ 180814 h 1986644"/>
                <a:gd name="connsiteX8" fmla="*/ 2572719 w 7176799"/>
                <a:gd name="connsiteY8" fmla="*/ 196312 h 1986644"/>
                <a:gd name="connsiteX9" fmla="*/ 2836190 w 7176799"/>
                <a:gd name="connsiteY9" fmla="*/ 227309 h 1986644"/>
                <a:gd name="connsiteX10" fmla="*/ 3177152 w 7176799"/>
                <a:gd name="connsiteY10" fmla="*/ 180814 h 1986644"/>
                <a:gd name="connsiteX11" fmla="*/ 3564610 w 7176799"/>
                <a:gd name="connsiteY11" fmla="*/ 87824 h 1986644"/>
                <a:gd name="connsiteX12" fmla="*/ 3874576 w 7176799"/>
                <a:gd name="connsiteY12" fmla="*/ 10332 h 1986644"/>
                <a:gd name="connsiteX13" fmla="*/ 4138047 w 7176799"/>
                <a:gd name="connsiteY13" fmla="*/ 25831 h 1986644"/>
                <a:gd name="connsiteX14" fmla="*/ 4386020 w 7176799"/>
                <a:gd name="connsiteY14" fmla="*/ 10332 h 1986644"/>
                <a:gd name="connsiteX15" fmla="*/ 4695986 w 7176799"/>
                <a:gd name="connsiteY15" fmla="*/ 72326 h 1986644"/>
                <a:gd name="connsiteX16" fmla="*/ 4850969 w 7176799"/>
                <a:gd name="connsiteY16" fmla="*/ 118821 h 1986644"/>
                <a:gd name="connsiteX17" fmla="*/ 5052447 w 7176799"/>
                <a:gd name="connsiteY17" fmla="*/ 149817 h 1986644"/>
                <a:gd name="connsiteX18" fmla="*/ 5362413 w 7176799"/>
                <a:gd name="connsiteY18" fmla="*/ 211810 h 1986644"/>
                <a:gd name="connsiteX19" fmla="*/ 5470902 w 7176799"/>
                <a:gd name="connsiteY19" fmla="*/ 366793 h 1986644"/>
                <a:gd name="connsiteX20" fmla="*/ 5563891 w 7176799"/>
                <a:gd name="connsiteY20" fmla="*/ 599268 h 1986644"/>
                <a:gd name="connsiteX21" fmla="*/ 5718874 w 7176799"/>
                <a:gd name="connsiteY21" fmla="*/ 785248 h 1986644"/>
                <a:gd name="connsiteX22" fmla="*/ 5904854 w 7176799"/>
                <a:gd name="connsiteY22" fmla="*/ 971227 h 1986644"/>
                <a:gd name="connsiteX23" fmla="*/ 6106332 w 7176799"/>
                <a:gd name="connsiteY23" fmla="*/ 1095214 h 1986644"/>
                <a:gd name="connsiteX24" fmla="*/ 6199322 w 7176799"/>
                <a:gd name="connsiteY24" fmla="*/ 1126210 h 1986644"/>
                <a:gd name="connsiteX25" fmla="*/ 6566304 w 7176799"/>
                <a:gd name="connsiteY25" fmla="*/ 1392265 h 1986644"/>
                <a:gd name="connsiteX26" fmla="*/ 6837635 w 7176799"/>
                <a:gd name="connsiteY26" fmla="*/ 1590391 h 1986644"/>
                <a:gd name="connsiteX27" fmla="*/ 7041134 w 7176799"/>
                <a:gd name="connsiteY27" fmla="*/ 1722476 h 1986644"/>
                <a:gd name="connsiteX28" fmla="*/ 7176799 w 7176799"/>
                <a:gd name="connsiteY28" fmla="*/ 1854560 h 1986644"/>
                <a:gd name="connsiteX29" fmla="*/ 7176799 w 7176799"/>
                <a:gd name="connsiteY29" fmla="*/ 1986644 h 198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176799" h="1986644">
                  <a:moveTo>
                    <a:pt x="0" y="862739"/>
                  </a:moveTo>
                  <a:cubicBezTo>
                    <a:pt x="105905" y="823993"/>
                    <a:pt x="211810" y="785248"/>
                    <a:pt x="325464" y="692258"/>
                  </a:cubicBezTo>
                  <a:cubicBezTo>
                    <a:pt x="439118" y="599268"/>
                    <a:pt x="565688" y="402956"/>
                    <a:pt x="681925" y="304800"/>
                  </a:cubicBezTo>
                  <a:cubicBezTo>
                    <a:pt x="798162" y="206644"/>
                    <a:pt x="904068" y="144651"/>
                    <a:pt x="1022888" y="103322"/>
                  </a:cubicBezTo>
                  <a:cubicBezTo>
                    <a:pt x="1141708" y="61993"/>
                    <a:pt x="1273444" y="51661"/>
                    <a:pt x="1394847" y="56827"/>
                  </a:cubicBezTo>
                  <a:cubicBezTo>
                    <a:pt x="1516250" y="61993"/>
                    <a:pt x="1655735" y="108489"/>
                    <a:pt x="1751308" y="134319"/>
                  </a:cubicBezTo>
                  <a:cubicBezTo>
                    <a:pt x="1846881" y="160149"/>
                    <a:pt x="1880461" y="204061"/>
                    <a:pt x="1968285" y="211810"/>
                  </a:cubicBezTo>
                  <a:cubicBezTo>
                    <a:pt x="2056109" y="219559"/>
                    <a:pt x="2177512" y="183397"/>
                    <a:pt x="2278251" y="180814"/>
                  </a:cubicBezTo>
                  <a:cubicBezTo>
                    <a:pt x="2378990" y="178231"/>
                    <a:pt x="2479729" y="188563"/>
                    <a:pt x="2572719" y="196312"/>
                  </a:cubicBezTo>
                  <a:cubicBezTo>
                    <a:pt x="2665709" y="204061"/>
                    <a:pt x="2735451" y="229892"/>
                    <a:pt x="2836190" y="227309"/>
                  </a:cubicBezTo>
                  <a:cubicBezTo>
                    <a:pt x="2936929" y="224726"/>
                    <a:pt x="3055749" y="204061"/>
                    <a:pt x="3177152" y="180814"/>
                  </a:cubicBezTo>
                  <a:cubicBezTo>
                    <a:pt x="3298555" y="157567"/>
                    <a:pt x="3564610" y="87824"/>
                    <a:pt x="3564610" y="87824"/>
                  </a:cubicBezTo>
                  <a:cubicBezTo>
                    <a:pt x="3680847" y="59410"/>
                    <a:pt x="3779003" y="20664"/>
                    <a:pt x="3874576" y="10332"/>
                  </a:cubicBezTo>
                  <a:cubicBezTo>
                    <a:pt x="3970149" y="0"/>
                    <a:pt x="4052806" y="25831"/>
                    <a:pt x="4138047" y="25831"/>
                  </a:cubicBezTo>
                  <a:cubicBezTo>
                    <a:pt x="4223288" y="25831"/>
                    <a:pt x="4293030" y="2583"/>
                    <a:pt x="4386020" y="10332"/>
                  </a:cubicBezTo>
                  <a:cubicBezTo>
                    <a:pt x="4479010" y="18081"/>
                    <a:pt x="4618495" y="54245"/>
                    <a:pt x="4695986" y="72326"/>
                  </a:cubicBezTo>
                  <a:cubicBezTo>
                    <a:pt x="4773478" y="90408"/>
                    <a:pt x="4791559" y="105906"/>
                    <a:pt x="4850969" y="118821"/>
                  </a:cubicBezTo>
                  <a:cubicBezTo>
                    <a:pt x="4910379" y="131736"/>
                    <a:pt x="4967206" y="134319"/>
                    <a:pt x="5052447" y="149817"/>
                  </a:cubicBezTo>
                  <a:cubicBezTo>
                    <a:pt x="5137688" y="165315"/>
                    <a:pt x="5292671" y="175647"/>
                    <a:pt x="5362413" y="211810"/>
                  </a:cubicBezTo>
                  <a:cubicBezTo>
                    <a:pt x="5432155" y="247973"/>
                    <a:pt x="5437322" y="302217"/>
                    <a:pt x="5470902" y="366793"/>
                  </a:cubicBezTo>
                  <a:cubicBezTo>
                    <a:pt x="5504482" y="431369"/>
                    <a:pt x="5522562" y="529526"/>
                    <a:pt x="5563891" y="599268"/>
                  </a:cubicBezTo>
                  <a:cubicBezTo>
                    <a:pt x="5605220" y="669010"/>
                    <a:pt x="5662047" y="723255"/>
                    <a:pt x="5718874" y="785248"/>
                  </a:cubicBezTo>
                  <a:cubicBezTo>
                    <a:pt x="5775701" y="847241"/>
                    <a:pt x="5840278" y="919566"/>
                    <a:pt x="5904854" y="971227"/>
                  </a:cubicBezTo>
                  <a:cubicBezTo>
                    <a:pt x="5969430" y="1022888"/>
                    <a:pt x="6057254" y="1069384"/>
                    <a:pt x="6106332" y="1095214"/>
                  </a:cubicBezTo>
                  <a:cubicBezTo>
                    <a:pt x="6155410" y="1121044"/>
                    <a:pt x="6122660" y="1076702"/>
                    <a:pt x="6199322" y="1126210"/>
                  </a:cubicBezTo>
                  <a:cubicBezTo>
                    <a:pt x="6275984" y="1175718"/>
                    <a:pt x="6459919" y="1314902"/>
                    <a:pt x="6566304" y="1392265"/>
                  </a:cubicBezTo>
                  <a:cubicBezTo>
                    <a:pt x="6672690" y="1469629"/>
                    <a:pt x="6758497" y="1535356"/>
                    <a:pt x="6837635" y="1590391"/>
                  </a:cubicBezTo>
                  <a:cubicBezTo>
                    <a:pt x="6916773" y="1645426"/>
                    <a:pt x="6984607" y="1678448"/>
                    <a:pt x="7041134" y="1722476"/>
                  </a:cubicBezTo>
                  <a:cubicBezTo>
                    <a:pt x="7097661" y="1766504"/>
                    <a:pt x="7176799" y="1854560"/>
                    <a:pt x="7176799" y="1854560"/>
                  </a:cubicBezTo>
                  <a:lnTo>
                    <a:pt x="7176799" y="1986644"/>
                  </a:lnTo>
                </a:path>
              </a:pathLst>
            </a:custGeom>
            <a:ln w="57150">
              <a:solidFill>
                <a:srgbClr val="2A883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gr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krisenmanagement</a:t>
            </a:r>
          </a:p>
        </p:txBody>
      </p:sp>
      <p:grpSp>
        <p:nvGrpSpPr>
          <p:cNvPr id="2" name="Gruppieren 11"/>
          <p:cNvGrpSpPr/>
          <p:nvPr/>
        </p:nvGrpSpPr>
        <p:grpSpPr>
          <a:xfrm>
            <a:off x="484200" y="1844824"/>
            <a:ext cx="8442188" cy="4233664"/>
            <a:chOff x="484200" y="1921074"/>
            <a:chExt cx="8442188" cy="4233664"/>
          </a:xfrm>
        </p:grpSpPr>
        <p:sp>
          <p:nvSpPr>
            <p:cNvPr id="24" name="Inhaltsplatzhalter 2"/>
            <p:cNvSpPr txBox="1">
              <a:spLocks/>
            </p:cNvSpPr>
            <p:nvPr/>
          </p:nvSpPr>
          <p:spPr>
            <a:xfrm>
              <a:off x="484200" y="1921074"/>
              <a:ext cx="8442188" cy="4233664"/>
            </a:xfrm>
            <a:prstGeom prst="rect">
              <a:avLst/>
            </a:prstGeom>
            <a:solidFill>
              <a:schemeClr val="bg1"/>
            </a:solidFill>
          </p:spPr>
          <p:txBody>
            <a:bodyPr vert="horz" lIns="91440" tIns="45720" rIns="91440" bIns="45720" rtlCol="0">
              <a:normAutofit/>
            </a:bodyPr>
            <a:lstStyle/>
            <a:p>
              <a:pPr marL="447675" lvl="0">
                <a:spcBef>
                  <a:spcPct val="20000"/>
                </a:spcBef>
                <a:tabLst>
                  <a:tab pos="542925" algn="l"/>
                </a:tabLst>
                <a:defRPr/>
              </a:pPr>
              <a:r>
                <a:rPr lang="de-CH" sz="3200" dirty="0" smtClean="0"/>
                <a:t>	</a:t>
              </a:r>
              <a:r>
                <a:rPr lang="de-CH" sz="2600" dirty="0" smtClean="0"/>
                <a:t>handlungsfähig bleiben</a:t>
              </a:r>
            </a:p>
            <a:p>
              <a:pPr marL="447675" lvl="0">
                <a:spcBef>
                  <a:spcPct val="20000"/>
                </a:spcBef>
                <a:tabLst>
                  <a:tab pos="542925" algn="l"/>
                </a:tabLst>
                <a:defRPr/>
              </a:pPr>
              <a:r>
                <a:rPr lang="de-CH" sz="2600" dirty="0" smtClean="0"/>
                <a:t>	Verschlimmerung verhindern</a:t>
              </a:r>
            </a:p>
            <a:p>
              <a:pPr marL="447675" lvl="0">
                <a:spcBef>
                  <a:spcPct val="20000"/>
                </a:spcBef>
                <a:tabLst>
                  <a:tab pos="542925" algn="l"/>
                </a:tabLst>
                <a:defRPr/>
              </a:pPr>
              <a:r>
                <a:rPr lang="de-CH" sz="2600" dirty="0" smtClean="0"/>
                <a:t>	Sicherheit wiederherstellen</a:t>
              </a:r>
            </a:p>
            <a:p>
              <a:pPr marL="447675" lvl="0">
                <a:spcBef>
                  <a:spcPct val="20000"/>
                </a:spcBef>
                <a:tabLst>
                  <a:tab pos="542925" algn="l"/>
                </a:tabLst>
                <a:defRPr/>
              </a:pPr>
              <a:r>
                <a:rPr lang="de-CH" sz="2600" dirty="0" smtClean="0"/>
                <a:t>	Hilfe leisten</a:t>
              </a:r>
            </a:p>
            <a:p>
              <a:pPr marL="447675" lvl="0">
                <a:spcBef>
                  <a:spcPct val="20000"/>
                </a:spcBef>
                <a:tabLst>
                  <a:tab pos="542925" algn="l"/>
                </a:tabLst>
                <a:defRPr/>
              </a:pPr>
              <a:r>
                <a:rPr lang="de-CH" sz="2600" dirty="0" smtClean="0"/>
                <a:t>	Übergang zur Normalität einleiten</a:t>
              </a: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25" name="Pfeil nach rechts 24"/>
            <p:cNvSpPr/>
            <p:nvPr/>
          </p:nvSpPr>
          <p:spPr>
            <a:xfrm>
              <a:off x="680597" y="3613282"/>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6" name="Pfeil nach rechts 25"/>
            <p:cNvSpPr/>
            <p:nvPr/>
          </p:nvSpPr>
          <p:spPr>
            <a:xfrm>
              <a:off x="673359" y="2150219"/>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7" name="Pfeil nach rechts 26"/>
            <p:cNvSpPr/>
            <p:nvPr/>
          </p:nvSpPr>
          <p:spPr>
            <a:xfrm>
              <a:off x="671785" y="2675062"/>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Pfeil nach rechts 27"/>
            <p:cNvSpPr/>
            <p:nvPr/>
          </p:nvSpPr>
          <p:spPr>
            <a:xfrm>
              <a:off x="669497" y="3145210"/>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9" name="Pfeil nach rechts 28"/>
            <p:cNvSpPr/>
            <p:nvPr/>
          </p:nvSpPr>
          <p:spPr>
            <a:xfrm>
              <a:off x="669980" y="4081314"/>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428596" y="1000108"/>
            <a:ext cx="6015612" cy="500042"/>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de-CH" sz="3600" b="1" cap="all" dirty="0" smtClean="0">
                <a:ln/>
                <a:solidFill>
                  <a:schemeClr val="tx2">
                    <a:lumMod val="90000"/>
                    <a:lumOff val="10000"/>
                  </a:schemeClr>
                </a:solidFill>
                <a:effectLst>
                  <a:outerShdw blurRad="19685" dist="12700" dir="5400000" algn="tl" rotWithShape="0">
                    <a:schemeClr val="accent1">
                      <a:satMod val="130000"/>
                      <a:alpha val="60000"/>
                    </a:schemeClr>
                  </a:outerShdw>
                </a:effectLst>
              </a:rPr>
              <a:t>krisenintervention</a:t>
            </a:r>
          </a:p>
        </p:txBody>
      </p:sp>
      <p:grpSp>
        <p:nvGrpSpPr>
          <p:cNvPr id="2" name="Gruppieren 11"/>
          <p:cNvGrpSpPr/>
          <p:nvPr/>
        </p:nvGrpSpPr>
        <p:grpSpPr>
          <a:xfrm>
            <a:off x="484200" y="1844824"/>
            <a:ext cx="8442188" cy="4233664"/>
            <a:chOff x="484200" y="1921074"/>
            <a:chExt cx="8442188" cy="4233664"/>
          </a:xfrm>
        </p:grpSpPr>
        <p:sp>
          <p:nvSpPr>
            <p:cNvPr id="24" name="Inhaltsplatzhalter 2"/>
            <p:cNvSpPr txBox="1">
              <a:spLocks/>
            </p:cNvSpPr>
            <p:nvPr/>
          </p:nvSpPr>
          <p:spPr>
            <a:xfrm>
              <a:off x="484200" y="1921074"/>
              <a:ext cx="8442188" cy="4233664"/>
            </a:xfrm>
            <a:prstGeom prst="rect">
              <a:avLst/>
            </a:prstGeom>
          </p:spPr>
          <p:txBody>
            <a:bodyPr vert="horz" lIns="91440" tIns="45720" rIns="91440" bIns="45720" rtlCol="0">
              <a:normAutofit/>
            </a:bodyPr>
            <a:lstStyle/>
            <a:p>
              <a:pPr marL="3175" lvl="1">
                <a:spcBef>
                  <a:spcPct val="20000"/>
                </a:spcBef>
                <a:tabLst>
                  <a:tab pos="534988" algn="l"/>
                  <a:tab pos="2597150" algn="l"/>
                </a:tabLst>
                <a:defRPr/>
              </a:pPr>
              <a:r>
                <a:rPr lang="de-CH" sz="2200" dirty="0" smtClean="0"/>
                <a:t>	</a:t>
              </a:r>
              <a:r>
                <a:rPr lang="de-CH" sz="2000" dirty="0" smtClean="0"/>
                <a:t> </a:t>
              </a:r>
              <a:r>
                <a:rPr lang="de-CH" sz="2400" dirty="0" smtClean="0"/>
                <a:t>Krisenanlass verstehen und einordnen</a:t>
              </a:r>
            </a:p>
            <a:p>
              <a:pPr marL="3175" lvl="1">
                <a:spcBef>
                  <a:spcPct val="20000"/>
                </a:spcBef>
                <a:tabLst>
                  <a:tab pos="534988" algn="l"/>
                  <a:tab pos="2597150" algn="l"/>
                </a:tabLst>
                <a:defRPr/>
              </a:pPr>
              <a:r>
                <a:rPr kumimoji="0" lang="de-CH" sz="2400" b="0" i="0" u="none" strike="noStrike" kern="1200" cap="none" spc="0" normalizeH="0" baseline="0" noProof="0" dirty="0" smtClean="0">
                  <a:ln>
                    <a:noFill/>
                  </a:ln>
                  <a:solidFill>
                    <a:schemeClr val="tx1"/>
                  </a:solidFill>
                  <a:effectLst/>
                  <a:uLnTx/>
                  <a:uFillTx/>
                  <a:latin typeface="+mn-lt"/>
                  <a:ea typeface="+mn-ea"/>
                  <a:cs typeface="+mn-cs"/>
                </a:rPr>
                <a:t>	</a:t>
              </a:r>
              <a:r>
                <a:rPr lang="de-CH" sz="2400" dirty="0" smtClean="0"/>
                <a:t> Krisendefinition als Arbeitsbasis</a:t>
              </a:r>
            </a:p>
            <a:p>
              <a:pPr marL="3175" lvl="1">
                <a:spcBef>
                  <a:spcPct val="20000"/>
                </a:spcBef>
                <a:tabLst>
                  <a:tab pos="542925" algn="l"/>
                  <a:tab pos="2597150" algn="l"/>
                </a:tabLst>
                <a:defRPr/>
              </a:pPr>
              <a:r>
                <a:rPr kumimoji="0" lang="de-CH" sz="2400" b="0" i="0" u="none" strike="noStrike" kern="1200" cap="none" spc="0" normalizeH="0" baseline="0" noProof="0" dirty="0" smtClean="0">
                  <a:ln>
                    <a:noFill/>
                  </a:ln>
                  <a:solidFill>
                    <a:schemeClr val="tx1"/>
                  </a:solidFill>
                  <a:effectLst/>
                  <a:uLnTx/>
                  <a:uFillTx/>
                  <a:latin typeface="+mn-lt"/>
                  <a:ea typeface="+mn-ea"/>
                  <a:cs typeface="+mn-cs"/>
                </a:rPr>
                <a:t>	</a:t>
              </a:r>
              <a:r>
                <a:rPr lang="de-CH" sz="2400" dirty="0" smtClean="0"/>
                <a:t> Gefühle benennen und ausdrücken</a:t>
              </a:r>
            </a:p>
            <a:p>
              <a:pPr marL="3175" lvl="1">
                <a:spcBef>
                  <a:spcPct val="20000"/>
                </a:spcBef>
                <a:tabLst>
                  <a:tab pos="534988" algn="l"/>
                  <a:tab pos="2597150" algn="l"/>
                </a:tabLst>
                <a:defRPr/>
              </a:pPr>
              <a:r>
                <a:rPr lang="de-CH" sz="2400" dirty="0" smtClean="0"/>
                <a:t>	</a:t>
              </a:r>
              <a:r>
                <a:rPr lang="de-CH" sz="2400" dirty="0" smtClean="0">
                  <a:sym typeface="Wingdings"/>
                </a:rPr>
                <a:t> gewohnte Bewältigungsstrategien reaktivieren</a:t>
              </a:r>
            </a:p>
            <a:p>
              <a:pPr marL="3175" lvl="1">
                <a:spcBef>
                  <a:spcPct val="20000"/>
                </a:spcBef>
                <a:tabLst>
                  <a:tab pos="534988" algn="l"/>
                  <a:tab pos="2597150" algn="l"/>
                </a:tabLst>
                <a:defRPr/>
              </a:pPr>
              <a:r>
                <a:rPr lang="de-CH" sz="2400" dirty="0" smtClean="0">
                  <a:sym typeface="Wingdings"/>
                </a:rPr>
                <a:t>	 neue Lösungen suchen</a:t>
              </a:r>
            </a:p>
            <a:p>
              <a:pPr marL="3175" lvl="1">
                <a:spcBef>
                  <a:spcPct val="20000"/>
                </a:spcBef>
                <a:tabLst>
                  <a:tab pos="534988" algn="l"/>
                  <a:tab pos="2597150" algn="l"/>
                </a:tabLst>
                <a:defRPr/>
              </a:pPr>
              <a:r>
                <a:rPr lang="de-CH" sz="2200" dirty="0" smtClean="0">
                  <a:sym typeface="Wingdings"/>
                </a:rPr>
                <a:t>	</a:t>
              </a:r>
            </a:p>
            <a:p>
              <a:pPr marL="3175" lvl="1">
                <a:spcBef>
                  <a:spcPct val="20000"/>
                </a:spcBef>
                <a:tabLst>
                  <a:tab pos="534988" algn="l"/>
                  <a:tab pos="2597150" algn="l"/>
                </a:tabLst>
                <a:defRPr/>
              </a:pPr>
              <a:r>
                <a:rPr lang="de-CH" sz="2200" dirty="0" smtClean="0">
                  <a:sym typeface="Wingdings"/>
                </a:rPr>
                <a:t>	 </a:t>
              </a:r>
              <a:r>
                <a:rPr lang="de-CH" sz="2400" dirty="0" smtClean="0">
                  <a:solidFill>
                    <a:srgbClr val="C00000"/>
                  </a:solidFill>
                  <a:sym typeface="Wingdings"/>
                </a:rPr>
                <a:t>Abschluss – Rückblick – Bilanz</a:t>
              </a:r>
              <a:endParaRPr lang="de-CH" sz="2200" dirty="0" smtClean="0">
                <a:solidFill>
                  <a:srgbClr val="C00000"/>
                </a:solidFill>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3175" lvl="1">
                <a:spcBef>
                  <a:spcPct val="20000"/>
                </a:spcBef>
                <a:tabLst>
                  <a:tab pos="1612900" algn="l"/>
                  <a:tab pos="2597150" algn="l"/>
                </a:tabLst>
                <a:defRPr/>
              </a:pPr>
              <a:endParaRPr kumimoji="0" lang="de-CH" sz="22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724050" marR="0" lvl="2" indent="-3240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de-CH"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CH" sz="2400" b="0" i="0" u="sng" strike="noStrike" kern="1200" cap="none" spc="0" normalizeH="0" baseline="0" noProof="0" dirty="0" smtClean="0">
                <a:ln>
                  <a:noFill/>
                </a:ln>
                <a:solidFill>
                  <a:schemeClr val="tx1"/>
                </a:solidFill>
                <a:effectLst/>
                <a:uLnTx/>
                <a:uFillTx/>
                <a:latin typeface="+mn-lt"/>
                <a:ea typeface="+mn-ea"/>
                <a:cs typeface="+mn-cs"/>
              </a:endParaRPr>
            </a:p>
          </p:txBody>
        </p:sp>
        <p:sp>
          <p:nvSpPr>
            <p:cNvPr id="25" name="Pfeil nach rechts 24"/>
            <p:cNvSpPr/>
            <p:nvPr/>
          </p:nvSpPr>
          <p:spPr>
            <a:xfrm>
              <a:off x="680597" y="3414192"/>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6" name="Pfeil nach rechts 25"/>
            <p:cNvSpPr/>
            <p:nvPr/>
          </p:nvSpPr>
          <p:spPr>
            <a:xfrm>
              <a:off x="673359" y="2083544"/>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7" name="Pfeil nach rechts 26"/>
            <p:cNvSpPr/>
            <p:nvPr/>
          </p:nvSpPr>
          <p:spPr>
            <a:xfrm>
              <a:off x="662260" y="2532904"/>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Pfeil nach rechts 27"/>
            <p:cNvSpPr/>
            <p:nvPr/>
          </p:nvSpPr>
          <p:spPr>
            <a:xfrm>
              <a:off x="669497" y="2960744"/>
              <a:ext cx="252000" cy="180000"/>
            </a:xfrm>
            <a:prstGeom prst="rightArrow">
              <a:avLst/>
            </a:prstGeom>
            <a:solidFill>
              <a:schemeClr val="bg1">
                <a:lumMod val="6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9" name="Pfeil nach rechts 28"/>
            <p:cNvSpPr/>
            <p:nvPr/>
          </p:nvSpPr>
          <p:spPr>
            <a:xfrm>
              <a:off x="669980" y="3846240"/>
              <a:ext cx="252000" cy="180000"/>
            </a:xfrm>
            <a:prstGeom prst="rightArrow">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0" name="Pfeil nach rechts 29"/>
            <p:cNvSpPr/>
            <p:nvPr/>
          </p:nvSpPr>
          <p:spPr>
            <a:xfrm>
              <a:off x="666120" y="4657378"/>
              <a:ext cx="252000" cy="180000"/>
            </a:xfrm>
            <a:prstGeom prst="rightArrow">
              <a:avLst/>
            </a:prstGeom>
            <a:solidFill>
              <a:srgbClr val="FF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grpSp>
        <p:nvGrpSpPr>
          <p:cNvPr id="3" name="Gruppieren 15"/>
          <p:cNvGrpSpPr/>
          <p:nvPr/>
        </p:nvGrpSpPr>
        <p:grpSpPr>
          <a:xfrm>
            <a:off x="5156393" y="3809320"/>
            <a:ext cx="3808095" cy="2860040"/>
            <a:chOff x="5012377" y="3737312"/>
            <a:chExt cx="3808095" cy="2860040"/>
          </a:xfrm>
        </p:grpSpPr>
        <p:pic>
          <p:nvPicPr>
            <p:cNvPr id="14" name="il_fi" descr="http://files.dreamway.com/filer/96/2009/10/7/psychotherapie.jpg"/>
            <p:cNvPicPr/>
            <p:nvPr/>
          </p:nvPicPr>
          <p:blipFill>
            <a:blip r:embed="rId2" cstate="print"/>
            <a:srcRect/>
            <a:stretch>
              <a:fillRect/>
            </a:stretch>
          </p:blipFill>
          <p:spPr bwMode="auto">
            <a:xfrm>
              <a:off x="5012377" y="3737312"/>
              <a:ext cx="3808095" cy="2860040"/>
            </a:xfrm>
            <a:prstGeom prst="rect">
              <a:avLst/>
            </a:prstGeom>
            <a:noFill/>
            <a:ln w="9525">
              <a:noFill/>
              <a:miter lim="800000"/>
              <a:headEnd/>
              <a:tailEnd/>
            </a:ln>
          </p:spPr>
        </p:pic>
        <p:sp>
          <p:nvSpPr>
            <p:cNvPr id="12" name="Textfeld 11"/>
            <p:cNvSpPr txBox="1"/>
            <p:nvPr/>
          </p:nvSpPr>
          <p:spPr>
            <a:xfrm>
              <a:off x="5436096" y="4120505"/>
              <a:ext cx="720080" cy="307777"/>
            </a:xfrm>
            <a:prstGeom prst="rect">
              <a:avLst/>
            </a:prstGeom>
            <a:noFill/>
          </p:spPr>
          <p:txBody>
            <a:bodyPr wrap="square" rtlCol="0">
              <a:spAutoFit/>
            </a:bodyPr>
            <a:lstStyle/>
            <a:p>
              <a:r>
                <a:rPr lang="de-CH" sz="1400" b="1" dirty="0" smtClean="0"/>
                <a:t>Krise!?</a:t>
              </a:r>
              <a:endParaRPr lang="de-CH" sz="1400" b="1" dirty="0"/>
            </a:p>
          </p:txBody>
        </p:sp>
        <p:sp>
          <p:nvSpPr>
            <p:cNvPr id="15" name="Textfeld 14"/>
            <p:cNvSpPr txBox="1"/>
            <p:nvPr/>
          </p:nvSpPr>
          <p:spPr>
            <a:xfrm>
              <a:off x="7884368" y="4072880"/>
              <a:ext cx="504056" cy="307777"/>
            </a:xfrm>
            <a:prstGeom prst="rect">
              <a:avLst/>
            </a:prstGeom>
            <a:noFill/>
          </p:spPr>
          <p:txBody>
            <a:bodyPr wrap="square" rtlCol="0">
              <a:spAutoFit/>
            </a:bodyPr>
            <a:lstStyle/>
            <a:p>
              <a:r>
                <a:rPr lang="de-CH" sz="1400" b="1" dirty="0" smtClean="0"/>
                <a:t>Oje!</a:t>
              </a:r>
              <a:endParaRPr lang="de-CH" sz="1400" b="1" dirty="0"/>
            </a:p>
          </p:txBody>
        </p:sp>
      </p:gr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a_PP_meine Vorlage">
  <a:themeElements>
    <a:clrScheme name="Blau">
      <a:dk1>
        <a:sysClr val="windowText" lastClr="000000"/>
      </a:dk1>
      <a:lt1>
        <a:sysClr val="window" lastClr="FFFFFF"/>
      </a:lt1>
      <a:dk2>
        <a:srgbClr val="323232"/>
      </a:dk2>
      <a:lt2>
        <a:srgbClr val="E3DED1"/>
      </a:lt2>
      <a:accent1>
        <a:srgbClr val="0D2C3E"/>
      </a:accent1>
      <a:accent2>
        <a:srgbClr val="14425D"/>
      </a:accent2>
      <a:accent3>
        <a:srgbClr val="4EA5D8"/>
      </a:accent3>
      <a:accent4>
        <a:srgbClr val="89C3E5"/>
      </a:accent4>
      <a:accent5>
        <a:srgbClr val="C4E1F2"/>
      </a:accent5>
      <a:accent6>
        <a:srgbClr val="C19859"/>
      </a:accent6>
      <a:hlink>
        <a:srgbClr val="6B9F25"/>
      </a:hlink>
      <a:folHlink>
        <a:srgbClr val="B26B0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1673</Words>
  <Application>Microsoft Macintosh PowerPoint</Application>
  <PresentationFormat>Bildschirmpräsentation (4:3)</PresentationFormat>
  <Paragraphs>520</Paragraphs>
  <Slides>44</Slides>
  <Notes>14</Notes>
  <HiddenSlides>0</HiddenSlides>
  <MMClips>0</MMClips>
  <ScaleCrop>false</ScaleCrop>
  <HeadingPairs>
    <vt:vector size="4" baseType="variant">
      <vt:variant>
        <vt:lpstr>Design</vt:lpstr>
      </vt:variant>
      <vt:variant>
        <vt:i4>2</vt:i4>
      </vt:variant>
      <vt:variant>
        <vt:lpstr>Folientitel</vt:lpstr>
      </vt:variant>
      <vt:variant>
        <vt:i4>44</vt:i4>
      </vt:variant>
    </vt:vector>
  </HeadingPairs>
  <TitlesOfParts>
    <vt:vector size="46" baseType="lpstr">
      <vt:lpstr>Aa_PP_meine Vorlage</vt:lpstr>
      <vt:lpstr>Larissa-Design</vt:lpstr>
      <vt:lpstr> praxis der  krisenintervention </vt:lpstr>
      <vt:lpstr>PowerPoint-Präsentation</vt:lpstr>
      <vt:lpstr>PowerPoint-Präsentation</vt:lpstr>
      <vt:lpstr>KRISEN</vt:lpstr>
      <vt:lpstr>Definition</vt:lpstr>
      <vt:lpstr>Merkmale einer Krise</vt:lpstr>
      <vt:lpstr>Krisenverlauf</vt:lpstr>
      <vt:lpstr>krisenmanagement</vt:lpstr>
      <vt:lpstr>krisenintervention</vt:lpstr>
      <vt:lpstr>krisenarbeit</vt:lpstr>
      <vt:lpstr>KrisenhierarchiE</vt:lpstr>
      <vt:lpstr>Grundsätze</vt:lpstr>
      <vt:lpstr>Früherkennung &amp; Frühintervention</vt:lpstr>
      <vt:lpstr>Definitionen</vt:lpstr>
      <vt:lpstr>Definitionen</vt:lpstr>
      <vt:lpstr>Früherkennung</vt:lpstr>
      <vt:lpstr>Früherkennung</vt:lpstr>
      <vt:lpstr>Raster zur situationseinschätzung</vt:lpstr>
      <vt:lpstr>Grundsätzliches</vt:lpstr>
      <vt:lpstr>Grundsätzliches  ZUM  VORGEhEN</vt:lpstr>
      <vt:lpstr>BEDROHUNGEN   </vt:lpstr>
      <vt:lpstr>Bedrohungen durch Jugendliche </vt:lpstr>
      <vt:lpstr>"der weg zur gewalt"  </vt:lpstr>
      <vt:lpstr>Erfahrungen</vt:lpstr>
      <vt:lpstr>Jugendsuizid   </vt:lpstr>
      <vt:lpstr>Warnsignale</vt:lpstr>
      <vt:lpstr>Risikobeurteilung</vt:lpstr>
      <vt:lpstr>Risikobeurteilung</vt:lpstr>
      <vt:lpstr>PowerPoint-Präsentation</vt:lpstr>
      <vt:lpstr>Ein Vertag für die Sicherheit?</vt:lpstr>
      <vt:lpstr>Kurzeinschätzung</vt:lpstr>
      <vt:lpstr>Kurzeinschätzung</vt:lpstr>
      <vt:lpstr>Kurzeinschätzung</vt:lpstr>
      <vt:lpstr>Kurzeinschätzung</vt:lpstr>
      <vt:lpstr>Kurzeinschätzung</vt:lpstr>
      <vt:lpstr>Faustregeln </vt:lpstr>
      <vt:lpstr>Risikofaktoren für Nachahmung</vt:lpstr>
      <vt:lpstr>Risikofaktoren für Nachahmung</vt:lpstr>
      <vt:lpstr>Risiko für Nachahmungsverhalten</vt:lpstr>
      <vt:lpstr>Suizid-Anhäufungen</vt:lpstr>
      <vt:lpstr>PowerPoint-Präsentation</vt:lpstr>
      <vt:lpstr>Mobbing und Suizid</vt:lpstr>
      <vt:lpstr>Zentral:</vt:lpstr>
      <vt:lpstr>Viel Erfolg bei der Bewältigung solcher Situationen und herzlichen Dank für die Aufmerksamkeit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Brigitte</dc:creator>
  <cp:lastModifiedBy>user</cp:lastModifiedBy>
  <cp:revision>1531</cp:revision>
  <dcterms:created xsi:type="dcterms:W3CDTF">2009-04-26T06:47:54Z</dcterms:created>
  <dcterms:modified xsi:type="dcterms:W3CDTF">2012-05-22T07:18:03Z</dcterms:modified>
</cp:coreProperties>
</file>