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58" r:id="rId3"/>
    <p:sldId id="260" r:id="rId4"/>
    <p:sldId id="271" r:id="rId5"/>
    <p:sldId id="300" r:id="rId6"/>
    <p:sldId id="292" r:id="rId7"/>
    <p:sldId id="301" r:id="rId8"/>
    <p:sldId id="284" r:id="rId9"/>
    <p:sldId id="297" r:id="rId10"/>
    <p:sldId id="285" r:id="rId11"/>
    <p:sldId id="293" r:id="rId12"/>
    <p:sldId id="302" r:id="rId13"/>
    <p:sldId id="296" r:id="rId14"/>
  </p:sldIdLst>
  <p:sldSz cx="9144000" cy="6858000" type="screen4x3"/>
  <p:notesSz cx="6400800" cy="8686800"/>
  <p:defaultTextStyle>
    <a:defPPr>
      <a:defRPr lang="de-CH"/>
    </a:defPPr>
    <a:lvl1pPr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26" autoAdjust="0"/>
    <p:restoredTop sz="94660"/>
  </p:normalViewPr>
  <p:slideViewPr>
    <p:cSldViewPr snapToObjects="1">
      <p:cViewPr varScale="1">
        <p:scale>
          <a:sx n="180" d="100"/>
          <a:sy n="180" d="100"/>
        </p:scale>
        <p:origin x="-40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363" cy="4349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625850" y="0"/>
            <a:ext cx="2773363" cy="4349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23ED451A-2F87-CE49-BDBD-B630125C1B24}" type="datetimeFigureOut">
              <a:rPr lang="de-CH"/>
              <a:pPr>
                <a:defRPr/>
              </a:pPr>
              <a:t>13.06.13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250238"/>
            <a:ext cx="2773363" cy="4349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625850" y="8250238"/>
            <a:ext cx="2773363" cy="4349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BB31476F-F411-F44B-8D6F-D17516EFD49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026688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defTabSz="862013">
              <a:defRPr sz="11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625850" y="0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>
            <a:lvl1pPr algn="r" defTabSz="862013">
              <a:defRPr sz="11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30288" y="652463"/>
            <a:ext cx="4341812" cy="3255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39763" y="4125913"/>
            <a:ext cx="512127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/>
              <a:t>Textmasterformate durch Klicken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251825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defTabSz="862013">
              <a:defRPr sz="11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625850" y="8251825"/>
            <a:ext cx="277336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6211" tIns="43106" rIns="86211" bIns="43106" numCol="1" anchor="b" anchorCtr="0" compatLnSpc="1">
            <a:prstTxWarp prst="textNoShape">
              <a:avLst/>
            </a:prstTxWarp>
          </a:bodyPr>
          <a:lstStyle>
            <a:lvl1pPr algn="r" defTabSz="862013">
              <a:defRPr sz="1100">
                <a:cs typeface="Arial" charset="0"/>
              </a:defRPr>
            </a:lvl1pPr>
          </a:lstStyle>
          <a:p>
            <a:pPr>
              <a:defRPr/>
            </a:pPr>
            <a:fld id="{BAFB3E51-C4ED-AC41-BD46-AE044A0E1E19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4385915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charset="0"/>
        <a:cs typeface="Arial" pitchFamily="-106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Arial" pitchFamily="-106" charset="0"/>
        <a:cs typeface="Arial" pitchFamily="-106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Arial" pitchFamily="-106" charset="0"/>
        <a:cs typeface="Arial" pitchFamily="-106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Arial" pitchFamily="-106" charset="0"/>
        <a:cs typeface="Arial" pitchFamily="-106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Arial" pitchFamily="-106" charset="0"/>
        <a:cs typeface="Arial" pitchFamily="-106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6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>
              <a:latin typeface="Arial" charset="0"/>
            </a:endParaRPr>
          </a:p>
        </p:txBody>
      </p:sp>
      <p:sp>
        <p:nvSpPr>
          <p:cNvPr id="16387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79E1267-5E70-1F4B-9CFE-791A6A19BA05}" type="slidenum">
              <a:rPr lang="de-CH" sz="1100"/>
              <a:pPr eaLnBrk="1" hangingPunct="1"/>
              <a:t>1</a:t>
            </a:fld>
            <a:endParaRPr lang="de-CH" sz="11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Folienbildplatzhalt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4034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>
              <a:latin typeface="Arial" charset="0"/>
            </a:endParaRPr>
          </a:p>
        </p:txBody>
      </p:sp>
      <p:sp>
        <p:nvSpPr>
          <p:cNvPr id="44035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BF39C49-04F9-5446-B34E-E8F74985ECE5}" type="slidenum">
              <a:rPr lang="de-CH" sz="1100">
                <a:cs typeface="Arial" charset="0"/>
              </a:rPr>
              <a:pPr eaLnBrk="1" hangingPunct="1"/>
              <a:t>2</a:t>
            </a:fld>
            <a:endParaRPr lang="de-CH" sz="110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6" name="Notizenplatzhalt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de-DE">
              <a:latin typeface="Arial" charset="0"/>
            </a:endParaRPr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62013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620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BE11F57-A564-DD44-A55B-0ACDA252CC96}" type="slidenum">
              <a:rPr lang="de-CH" sz="1100"/>
              <a:pPr eaLnBrk="1" hangingPunct="1"/>
              <a:t>3</a:t>
            </a:fld>
            <a:endParaRPr lang="de-CH" sz="11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8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CH" sz="1400" b="1" smtClean="0">
                <a:cs typeface="Arial" charset="0"/>
              </a:rPr>
              <a:t>Psychologische Beratungsstelle</a:t>
            </a:r>
          </a:p>
        </p:txBody>
      </p:sp>
      <p:pic>
        <p:nvPicPr>
          <p:cNvPr id="6" name="Picture 16" descr="uzh_eth_logo_d_pos_sap_standard+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4125913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989138"/>
            <a:ext cx="7343775" cy="1295400"/>
          </a:xfrm>
        </p:spPr>
        <p:txBody>
          <a:bodyPr/>
          <a:lstStyle>
            <a:lvl1pPr>
              <a:defRPr sz="3900"/>
            </a:lvl1pPr>
          </a:lstStyle>
          <a:p>
            <a:r>
              <a:rPr lang="de-CH" dirty="0"/>
              <a:t>Mastertitelformat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3429000"/>
            <a:ext cx="7343775" cy="1752600"/>
          </a:xfrm>
        </p:spPr>
        <p:txBody>
          <a:bodyPr/>
          <a:lstStyle>
            <a:lvl1pPr>
              <a:defRPr/>
            </a:lvl1pPr>
          </a:lstStyle>
          <a:p>
            <a:r>
              <a:rPr lang="de-CH" dirty="0"/>
              <a:t>Master-Untertitelformat bearbeiten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900113" y="6524625"/>
            <a:ext cx="2133600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399213" y="6524625"/>
            <a:ext cx="1844675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1FDEB08E-1413-194B-87C7-DE71ED126510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09443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A888141D-1596-494D-8808-8FDA7BBD95CC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57887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408738" y="1268413"/>
            <a:ext cx="1835150" cy="4824412"/>
          </a:xfrm>
        </p:spPr>
        <p:txBody>
          <a:bodyPr vert="eaVert"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900113" y="1268413"/>
            <a:ext cx="5356225" cy="4824412"/>
          </a:xfrm>
        </p:spPr>
        <p:txBody>
          <a:bodyPr vert="eaVert"/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A0FE9DA8-EC43-5C42-8B58-82273DA428C2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56003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EA1D0CB1-FE1B-E14C-BF2B-7D90478B4365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1013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dirty="0"/>
              <a:t>Mastertextformat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E4A310A3-95D3-C243-850A-E1A794CB1F7A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94104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900113" y="2205038"/>
            <a:ext cx="3595687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205038"/>
            <a:ext cx="3595688" cy="3887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6019CBF4-5038-394A-83B4-00256AFACD26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42920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87C6AC04-D33F-9A49-A491-6A406070C7A1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351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CE6C5862-5050-D84F-B305-880D3A162423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195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4A21987A-2FB9-5E4B-9655-0B327D4012F4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11391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2B11012B-A55D-CA4F-B6AF-E7C766926FE1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11409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Mastertextformat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Seite </a:t>
            </a:r>
            <a:fld id="{40C83FAE-79A0-4D4D-B582-E7465B268778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76333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1268413"/>
            <a:ext cx="7343775" cy="50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3600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2205038"/>
            <a:ext cx="7343775" cy="388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/>
              <a:t>Mastertextformat bearbeiten</a:t>
            </a:r>
          </a:p>
          <a:p>
            <a:pPr lvl="1"/>
            <a:r>
              <a:rPr lang="de-CH"/>
              <a:t>Zweite Ebene</a:t>
            </a:r>
          </a:p>
          <a:p>
            <a:pPr lvl="2"/>
            <a:r>
              <a:rPr lang="de-CH"/>
              <a:t>Dritte Ebene</a:t>
            </a:r>
          </a:p>
          <a:p>
            <a:pPr lvl="3"/>
            <a:r>
              <a:rPr lang="de-CH"/>
              <a:t>Vierte Ebene</a:t>
            </a:r>
          </a:p>
          <a:p>
            <a:pPr lvl="4"/>
            <a:r>
              <a:rPr lang="de-CH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00113" y="6524625"/>
            <a:ext cx="93503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pPr>
              <a:defRPr/>
            </a:pPr>
            <a:r>
              <a:rPr lang="de-CH"/>
              <a:t>13.6.13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8175" y="6524625"/>
            <a:ext cx="525621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51725" y="6524625"/>
            <a:ext cx="792163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cs typeface="Arial" charset="0"/>
              </a:defRPr>
            </a:lvl1pPr>
          </a:lstStyle>
          <a:p>
            <a:pPr>
              <a:defRPr/>
            </a:pPr>
            <a:r>
              <a:rPr lang="de-CH"/>
              <a:t>Seite </a:t>
            </a:r>
            <a:fld id="{3B96D8AE-1318-EC4F-8AED-D2078A8E179A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  <p:sp>
        <p:nvSpPr>
          <p:cNvPr id="1031" name="Line 10"/>
          <p:cNvSpPr>
            <a:spLocks noChangeShapeType="1"/>
          </p:cNvSpPr>
          <p:nvPr/>
        </p:nvSpPr>
        <p:spPr bwMode="auto">
          <a:xfrm>
            <a:off x="0" y="1125538"/>
            <a:ext cx="9144000" cy="0"/>
          </a:xfrm>
          <a:prstGeom prst="line">
            <a:avLst/>
          </a:prstGeom>
          <a:noFill/>
          <a:ln w="1587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1032" name="Text Box 11"/>
          <p:cNvSpPr txBox="1">
            <a:spLocks noChangeArrowheads="1"/>
          </p:cNvSpPr>
          <p:nvPr/>
        </p:nvSpPr>
        <p:spPr bwMode="auto">
          <a:xfrm>
            <a:off x="900113" y="852488"/>
            <a:ext cx="7343775" cy="22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36000" rIns="0" bIns="0"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de-CH" sz="1400" b="1" smtClean="0">
                <a:cs typeface="Arial" charset="0"/>
              </a:rPr>
              <a:t>Psychologische Beratungsstelle</a:t>
            </a:r>
          </a:p>
        </p:txBody>
      </p:sp>
      <p:pic>
        <p:nvPicPr>
          <p:cNvPr id="1033" name="Picture 14" descr="uzh_eth_logo_d_pos_sap_standard+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142875"/>
            <a:ext cx="4125913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Textfeld 10"/>
          <p:cNvSpPr txBox="1">
            <a:spLocks noChangeAspect="1"/>
          </p:cNvSpPr>
          <p:nvPr userDrawn="1"/>
        </p:nvSpPr>
        <p:spPr bwMode="auto">
          <a:xfrm>
            <a:off x="5940425" y="71438"/>
            <a:ext cx="2303463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534988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lvl="1" eaLnBrk="1" hangingPunct="1">
              <a:buFont typeface="Wingdings" charset="0"/>
              <a:buChar char="§"/>
              <a:defRPr/>
            </a:pPr>
            <a:r>
              <a:rPr lang="de-CH" sz="900" smtClean="0">
                <a:cs typeface="Arial" charset="0"/>
              </a:rPr>
              <a:t>Begrifflichkeit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smtClean="0">
                <a:cs typeface="Arial" charset="0"/>
              </a:rPr>
              <a:t>Dynamik</a:t>
            </a:r>
            <a:r>
              <a:rPr lang="de-CH" sz="900" baseline="0" smtClean="0">
                <a:cs typeface="Arial" charset="0"/>
              </a:rPr>
              <a:t> und Ambivalenz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baseline="0" smtClean="0">
                <a:cs typeface="Arial" charset="0"/>
              </a:rPr>
              <a:t>Emotionalität und Radikalität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baseline="0" smtClean="0">
                <a:cs typeface="Arial" charset="0"/>
              </a:rPr>
              <a:t>Selbst ...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baseline="0" smtClean="0">
                <a:cs typeface="Arial" charset="0"/>
              </a:rPr>
              <a:t>Adoleszenz und Studium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baseline="0" smtClean="0">
                <a:cs typeface="Arial" charset="0"/>
              </a:rPr>
              <a:t>Symptome, Syndrome</a:t>
            </a:r>
          </a:p>
          <a:p>
            <a:pPr lvl="1" eaLnBrk="1" hangingPunct="1">
              <a:buFont typeface="Wingdings" charset="0"/>
              <a:buChar char="§"/>
              <a:defRPr/>
            </a:pPr>
            <a:r>
              <a:rPr lang="de-CH" sz="900" baseline="0" smtClean="0">
                <a:cs typeface="Arial" charset="0"/>
              </a:rPr>
              <a:t>Massnahmen</a:t>
            </a:r>
            <a:endParaRPr lang="de-CH" sz="900" smtClean="0"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ＭＳ Ｐゴシック" charset="0"/>
          <a:cs typeface="Arial" pitchFamily="-10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ＭＳ Ｐゴシック" charset="0"/>
          <a:cs typeface="Arial" pitchFamily="-10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ＭＳ Ｐゴシック" charset="0"/>
          <a:cs typeface="Arial" pitchFamily="-10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ＭＳ Ｐゴシック" charset="0"/>
          <a:cs typeface="Arial" pitchFamily="-10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Arial" pitchFamily="-106" charset="0"/>
          <a:cs typeface="Arial" pitchFamily="-10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Arial" pitchFamily="-106" charset="0"/>
          <a:cs typeface="Arial" pitchFamily="-10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Arial" pitchFamily="-106" charset="0"/>
          <a:cs typeface="Arial" pitchFamily="-10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itchFamily="-106" charset="0"/>
          <a:ea typeface="Arial" pitchFamily="-106" charset="0"/>
          <a:cs typeface="Arial" pitchFamily="-106" charset="0"/>
        </a:defRPr>
      </a:lvl9pPr>
    </p:titleStyle>
    <p:bodyStyle>
      <a:lvl1pPr marL="342900" indent="-342900" algn="l" rtl="0" eaLnBrk="0" fontAlgn="base" hangingPunct="0">
        <a:spcBef>
          <a:spcPct val="40000"/>
        </a:spcBef>
        <a:spcAft>
          <a:spcPct val="0"/>
        </a:spcAft>
        <a:buFont typeface="Arial" charset="0"/>
        <a:defRPr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346075" indent="-344488" algn="l" rtl="0" eaLnBrk="0" fontAlgn="base" hangingPunct="0">
        <a:spcBef>
          <a:spcPct val="4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714375" indent="-366713" algn="l" rtl="0" eaLnBrk="0" fontAlgn="base" hangingPunct="0">
        <a:spcBef>
          <a:spcPct val="4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069975" indent="-354013" algn="l" rtl="0" eaLnBrk="0" fontAlgn="base" hangingPunct="0">
        <a:spcBef>
          <a:spcPct val="4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438275" indent="-366713" algn="l" rtl="0" eaLnBrk="0" fontAlgn="base" hangingPunct="0">
        <a:spcBef>
          <a:spcPct val="40000"/>
        </a:spcBef>
        <a:spcAft>
          <a:spcPct val="0"/>
        </a:spcAft>
        <a:buFont typeface="Arial" charset="0"/>
        <a:buChar char="–"/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1895475" indent="-366713" algn="l" rtl="0" fontAlgn="base">
        <a:spcBef>
          <a:spcPct val="40000"/>
        </a:spcBef>
        <a:spcAft>
          <a:spcPct val="0"/>
        </a:spcAft>
        <a:buFont typeface="Arial" pitchFamily="-106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6pPr>
      <a:lvl7pPr marL="2352675" indent="-366713" algn="l" rtl="0" fontAlgn="base">
        <a:spcBef>
          <a:spcPct val="40000"/>
        </a:spcBef>
        <a:spcAft>
          <a:spcPct val="0"/>
        </a:spcAft>
        <a:buFont typeface="Arial" pitchFamily="-106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7pPr>
      <a:lvl8pPr marL="2809875" indent="-366713" algn="l" rtl="0" fontAlgn="base">
        <a:spcBef>
          <a:spcPct val="40000"/>
        </a:spcBef>
        <a:spcAft>
          <a:spcPct val="0"/>
        </a:spcAft>
        <a:buFont typeface="Arial" pitchFamily="-106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8pPr>
      <a:lvl9pPr marL="3267075" indent="-366713" algn="l" rtl="0" fontAlgn="base">
        <a:spcBef>
          <a:spcPct val="40000"/>
        </a:spcBef>
        <a:spcAft>
          <a:spcPct val="0"/>
        </a:spcAft>
        <a:buFont typeface="Arial" pitchFamily="-106" charset="0"/>
        <a:buChar char="–"/>
        <a:defRPr sz="17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pbs@ad.uzh.ch" TargetMode="External"/><Relationship Id="rId4" Type="http://schemas.openxmlformats.org/officeDocument/2006/relationships/hyperlink" Target="http://www.pbs.uzh.ch" TargetMode="External"/><Relationship Id="rId5" Type="http://schemas.openxmlformats.org/officeDocument/2006/relationships/hyperlink" Target="http://www.pbs.ethz.ch" TargetMode="External"/><Relationship Id="rId6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752600"/>
            <a:ext cx="7710487" cy="1905000"/>
          </a:xfrm>
        </p:spPr>
        <p:txBody>
          <a:bodyPr/>
          <a:lstStyle/>
          <a:p>
            <a:pPr eaLnBrk="1" hangingPunct="1"/>
            <a:r>
              <a:rPr lang="de-CH" sz="2400">
                <a:latin typeface="Arial" charset="0"/>
              </a:rPr>
              <a:t>Netzwerk Krise&amp;Suizid</a:t>
            </a:r>
            <a:r>
              <a:rPr lang="de-CH" sz="4000">
                <a:solidFill>
                  <a:schemeClr val="accent2"/>
                </a:solidFill>
                <a:latin typeface="Arial" charset="0"/>
              </a:rPr>
              <a:t> </a:t>
            </a:r>
            <a:br>
              <a:rPr lang="de-CH" sz="4000">
                <a:solidFill>
                  <a:schemeClr val="accent2"/>
                </a:solidFill>
                <a:latin typeface="Arial" charset="0"/>
              </a:rPr>
            </a:br>
            <a:r>
              <a:rPr lang="de-CH" sz="4000">
                <a:solidFill>
                  <a:schemeClr val="accent2"/>
                </a:solidFill>
                <a:latin typeface="Arial" charset="0"/>
              </a:rPr>
              <a:t>Adoleszenz – weshalb Krisen wahrscheinlich sind</a:t>
            </a:r>
          </a:p>
        </p:txBody>
      </p:sp>
      <p:sp>
        <p:nvSpPr>
          <p:cNvPr id="1536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00113" y="4419600"/>
            <a:ext cx="7343775" cy="1143000"/>
          </a:xfrm>
        </p:spPr>
        <p:txBody>
          <a:bodyPr/>
          <a:lstStyle/>
          <a:p>
            <a:pPr marL="0" indent="0" eaLnBrk="1" hangingPunct="1"/>
            <a:r>
              <a:rPr lang="de-CH">
                <a:latin typeface="Arial" charset="0"/>
              </a:rPr>
              <a:t>lic.phil. Ulrich Frischknecht</a:t>
            </a:r>
          </a:p>
          <a:p>
            <a:pPr marL="0" indent="0" eaLnBrk="1" hangingPunct="1"/>
            <a:r>
              <a:rPr lang="de-CH">
                <a:latin typeface="Arial" charset="0"/>
              </a:rPr>
              <a:t>Fachpsychologe FSP für klinische Psychologie und Psychotherapie</a:t>
            </a:r>
          </a:p>
          <a:p>
            <a:pPr marL="0" indent="0" eaLnBrk="1" hangingPunct="1"/>
            <a:r>
              <a:rPr lang="de-CH" sz="1600" b="1">
                <a:latin typeface="Arial" charset="0"/>
              </a:rPr>
              <a:t>13. Juni 2013 GEP-Pavillon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Arial" charset="0"/>
              </a:rPr>
              <a:t>Adoleszenz und Studium</a:t>
            </a:r>
          </a:p>
        </p:txBody>
      </p:sp>
      <p:sp>
        <p:nvSpPr>
          <p:cNvPr id="31746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de-DE">
                <a:latin typeface="Arial" charset="0"/>
              </a:rPr>
              <a:t>Studium ist eine egozentrische Beschäftigung ohne konkrete Produktion, kompetitiv und selektiv (passend)</a:t>
            </a:r>
          </a:p>
          <a:p>
            <a:pPr marL="0" indent="0"/>
            <a:endParaRPr lang="de-DE">
              <a:latin typeface="Arial" charset="0"/>
            </a:endParaRPr>
          </a:p>
          <a:p>
            <a:r>
              <a:rPr lang="de-DE">
                <a:latin typeface="Arial" charset="0"/>
              </a:rPr>
              <a:t>Uni als Familie (viele Geschwister, Konkurrenz, strenge Eltern)</a:t>
            </a:r>
          </a:p>
          <a:p>
            <a:pPr>
              <a:buFont typeface="Arial"/>
              <a:buChar char="•"/>
            </a:pPr>
            <a:r>
              <a:rPr lang="de-DE">
                <a:latin typeface="Arial" charset="0"/>
              </a:rPr>
              <a:t>Zeit ist dehnbar (unendlich und doch kurz)</a:t>
            </a:r>
          </a:p>
          <a:p>
            <a:pPr>
              <a:buFont typeface="Arial"/>
              <a:buChar char="•"/>
            </a:pPr>
            <a:r>
              <a:rPr lang="de-DE">
                <a:latin typeface="Arial" charset="0"/>
              </a:rPr>
              <a:t>Identifikation mit /Abgrenzung von Regeln und normativen Ansprüchen</a:t>
            </a:r>
          </a:p>
          <a:p>
            <a:pPr>
              <a:buFont typeface="Arial"/>
              <a:buChar char="•"/>
            </a:pPr>
            <a:r>
              <a:rPr lang="de-DE">
                <a:latin typeface="Arial" charset="0"/>
              </a:rPr>
              <a:t>üben, sich korrigieren und bewerten lassen (Schüler-Position)</a:t>
            </a:r>
          </a:p>
          <a:p>
            <a:pPr>
              <a:buFont typeface="Arial"/>
              <a:buChar char="•"/>
            </a:pPr>
            <a:r>
              <a:rPr lang="de-DE">
                <a:latin typeface="Arial" charset="0"/>
              </a:rPr>
              <a:t>Uni ist widersprüchlich: mache selbständig das Richtige</a:t>
            </a:r>
          </a:p>
          <a:p>
            <a:pPr>
              <a:buFont typeface="Arial"/>
              <a:buChar char="•"/>
            </a:pPr>
            <a:r>
              <a:rPr lang="de-DE">
                <a:latin typeface="Arial" charset="0"/>
              </a:rPr>
              <a:t>Fusion von Bewährung an Uni und im Leben</a:t>
            </a:r>
          </a:p>
        </p:txBody>
      </p:sp>
      <p:sp>
        <p:nvSpPr>
          <p:cNvPr id="31747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13.6.13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31749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Seite </a:t>
            </a:r>
            <a:fld id="{714A29D3-C0B9-4A4A-9729-94D38EE7886D}" type="slidenum">
              <a:rPr lang="de-CH" sz="1000">
                <a:cs typeface="Arial" charset="0"/>
              </a:rPr>
              <a:pPr eaLnBrk="1" hangingPunct="1"/>
              <a:t>10</a:t>
            </a:fld>
            <a:endParaRPr lang="de-CH" sz="1000"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Arial" charset="0"/>
              </a:rPr>
              <a:t>Symptome und Syndrome</a:t>
            </a:r>
          </a:p>
        </p:txBody>
      </p:sp>
      <p:sp>
        <p:nvSpPr>
          <p:cNvPr id="32770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>
                <a:latin typeface="Arial" charset="0"/>
              </a:rPr>
              <a:t>Belastung -&gt; Regression / Reaktivierung vonStrategien und Problemen</a:t>
            </a:r>
          </a:p>
          <a:p>
            <a:r>
              <a:rPr lang="de-DE">
                <a:latin typeface="Arial" charset="0"/>
              </a:rPr>
              <a:t>Belastungsreaktion und Belastungsstörungen (konkrete Situation)</a:t>
            </a:r>
          </a:p>
          <a:p>
            <a:r>
              <a:rPr lang="de-DE">
                <a:latin typeface="Arial" charset="0"/>
              </a:rPr>
              <a:t>Stress (subjektive Bewertung der Situation)</a:t>
            </a:r>
          </a:p>
          <a:p>
            <a:r>
              <a:rPr lang="de-DE">
                <a:latin typeface="Arial" charset="0"/>
              </a:rPr>
              <a:t>Isolation und Bindungssehnsucht</a:t>
            </a:r>
          </a:p>
          <a:p>
            <a:r>
              <a:rPr lang="de-DE">
                <a:latin typeface="Arial" charset="0"/>
              </a:rPr>
              <a:t>Angst, Verunsicherung</a:t>
            </a:r>
          </a:p>
          <a:p>
            <a:r>
              <a:rPr lang="de-DE">
                <a:latin typeface="Arial" charset="0"/>
              </a:rPr>
              <a:t>depr. Verstimmung (Leere, Sinnlosigkeit, Erschöpfung, Erstarrung)</a:t>
            </a:r>
          </a:p>
          <a:p>
            <a:r>
              <a:rPr lang="de-DE">
                <a:latin typeface="Arial" charset="0"/>
              </a:rPr>
              <a:t>Wahn / Psychose / Schizophrenie</a:t>
            </a:r>
          </a:p>
          <a:p>
            <a:endParaRPr lang="de-DE">
              <a:latin typeface="Arial" charset="0"/>
            </a:endParaRPr>
          </a:p>
          <a:p>
            <a:r>
              <a:rPr lang="de-DE">
                <a:latin typeface="Arial" charset="0"/>
              </a:rPr>
              <a:t>Adoleszenten-Krise (benigne)</a:t>
            </a:r>
            <a:endParaRPr lang="de-DE">
              <a:latin typeface="Arial" charset="0"/>
            </a:endParaRPr>
          </a:p>
          <a:p>
            <a:pPr>
              <a:buFont typeface="Arial" charset="0"/>
              <a:buChar char="•"/>
            </a:pPr>
            <a:endParaRPr lang="de-DE">
              <a:latin typeface="Arial" charset="0"/>
            </a:endParaRPr>
          </a:p>
        </p:txBody>
      </p:sp>
      <p:sp>
        <p:nvSpPr>
          <p:cNvPr id="32771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13.6.13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32773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Seite </a:t>
            </a:r>
            <a:fld id="{81632F56-7F86-B845-AA16-FDD9C2CF4E3C}" type="slidenum">
              <a:rPr lang="de-CH" sz="1000">
                <a:cs typeface="Arial" charset="0"/>
              </a:rPr>
              <a:pPr eaLnBrk="1" hangingPunct="1"/>
              <a:t>11</a:t>
            </a:fld>
            <a:endParaRPr lang="de-CH" sz="1000"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Arial" charset="0"/>
              </a:rPr>
              <a:t>Massnahmen</a:t>
            </a:r>
          </a:p>
        </p:txBody>
      </p:sp>
      <p:sp>
        <p:nvSpPr>
          <p:cNvPr id="32770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Primärprävention durch Strukturqualität</a:t>
            </a:r>
          </a:p>
          <a:p>
            <a:pPr>
              <a:buFont typeface="Arial"/>
              <a:buChar char="•"/>
            </a:pPr>
            <a:r>
              <a:rPr lang="de-DE"/>
              <a:t>soziale Interaktion fördern</a:t>
            </a:r>
          </a:p>
          <a:p>
            <a:pPr>
              <a:buFont typeface="Arial"/>
              <a:buChar char="•"/>
            </a:pPr>
            <a:r>
              <a:rPr lang="de-DE"/>
              <a:t>Möglichkeiten für persönliche Kontakte aufrecht erhalten</a:t>
            </a:r>
          </a:p>
          <a:p>
            <a:r>
              <a:rPr lang="de-DE"/>
              <a:t>-&gt; Sekundärprävention durch Aufmerksamkeit</a:t>
            </a:r>
          </a:p>
          <a:p>
            <a:endParaRPr lang="de-DE"/>
          </a:p>
          <a:p>
            <a:r>
              <a:rPr lang="de-DE"/>
              <a:t>rasch und entschlossen intervenieren, auf Qualität achten</a:t>
            </a:r>
          </a:p>
          <a:p>
            <a:r>
              <a:rPr lang="de-DE"/>
              <a:t>sich entlasten durch Austausch (untereinander, mit Fachleuten)</a:t>
            </a:r>
          </a:p>
          <a:p>
            <a:r>
              <a:rPr lang="de-DE"/>
              <a:t>dran-bleiben, Entwicklung verfolgen</a:t>
            </a:r>
          </a:p>
          <a:p>
            <a:pPr>
              <a:buFont typeface="Arial" charset="0"/>
              <a:buChar char="•"/>
            </a:pPr>
            <a:endParaRPr lang="de-DE">
              <a:latin typeface="Arial" charset="0"/>
            </a:endParaRPr>
          </a:p>
        </p:txBody>
      </p:sp>
      <p:sp>
        <p:nvSpPr>
          <p:cNvPr id="32771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13.6.13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32773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Seite </a:t>
            </a:r>
            <a:fld id="{81632F56-7F86-B845-AA16-FDD9C2CF4E3C}" type="slidenum">
              <a:rPr lang="de-CH" sz="1000">
                <a:cs typeface="Arial" charset="0"/>
              </a:rPr>
              <a:pPr eaLnBrk="1" hangingPunct="1"/>
              <a:t>12</a:t>
            </a:fld>
            <a:endParaRPr lang="de-CH" sz="10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250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Arial" charset="0"/>
              </a:rPr>
              <a:t>Zusammenfassung</a:t>
            </a:r>
          </a:p>
        </p:txBody>
      </p:sp>
      <p:sp>
        <p:nvSpPr>
          <p:cNvPr id="41986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>
                <a:latin typeface="Arial" charset="0"/>
              </a:rPr>
              <a:t>Belastung / Krise / Suizid findet im Alltag statt</a:t>
            </a:r>
          </a:p>
          <a:p>
            <a:r>
              <a:rPr lang="de-DE">
                <a:latin typeface="Arial" charset="0"/>
              </a:rPr>
              <a:t>Intervention muss pragmatisch sein, aber auch neue Wege eröffnen</a:t>
            </a:r>
          </a:p>
          <a:p>
            <a:endParaRPr lang="de-DE">
              <a:latin typeface="Arial" charset="0"/>
            </a:endParaRPr>
          </a:p>
        </p:txBody>
      </p:sp>
      <p:sp>
        <p:nvSpPr>
          <p:cNvPr id="41987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13.6.13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41989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Seite </a:t>
            </a:r>
            <a:fld id="{3ED3FB9F-9350-F84C-B61C-8A04637A86C3}" type="slidenum">
              <a:rPr lang="de-CH" sz="1000">
                <a:cs typeface="Arial" charset="0"/>
              </a:rPr>
              <a:pPr eaLnBrk="1" hangingPunct="1"/>
              <a:t>13</a:t>
            </a:fld>
            <a:endParaRPr lang="de-CH" sz="1000"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>
                <a:latin typeface="Arial" charset="0"/>
              </a:rPr>
              <a:t>PBS</a:t>
            </a:r>
          </a:p>
        </p:txBody>
      </p:sp>
      <p:sp>
        <p:nvSpPr>
          <p:cNvPr id="19458" name="Inhaltsplatzhalter 8"/>
          <p:cNvSpPr>
            <a:spLocks noGrp="1"/>
          </p:cNvSpPr>
          <p:nvPr>
            <p:ph idx="1"/>
          </p:nvPr>
        </p:nvSpPr>
        <p:spPr>
          <a:xfrm>
            <a:off x="900113" y="1784350"/>
            <a:ext cx="8064500" cy="4236938"/>
          </a:xfrm>
        </p:spPr>
        <p:txBody>
          <a:bodyPr/>
          <a:lstStyle/>
          <a:p>
            <a:pPr marL="358775" indent="-358775" eaLnBrk="1" hangingPunct="1">
              <a:spcBef>
                <a:spcPts val="1463"/>
              </a:spcBef>
              <a:defRPr/>
            </a:pPr>
            <a:endParaRPr lang="de-DE">
              <a:latin typeface="Arial" charset="0"/>
            </a:endParaRPr>
          </a:p>
          <a:p>
            <a:pPr marL="358775" indent="-358775" eaLnBrk="1" hangingPunct="1">
              <a:spcBef>
                <a:spcPts val="1463"/>
              </a:spcBef>
              <a:defRPr/>
            </a:pPr>
            <a:r>
              <a:rPr lang="de-DE">
                <a:latin typeface="Arial" charset="0"/>
              </a:rPr>
              <a:t>044 634 22 80 </a:t>
            </a:r>
          </a:p>
          <a:p>
            <a:pPr marL="358775" indent="-358775" eaLnBrk="1" hangingPunct="1">
              <a:spcBef>
                <a:spcPts val="1463"/>
              </a:spcBef>
              <a:defRPr/>
            </a:pPr>
            <a:r>
              <a:rPr lang="de-DE">
                <a:latin typeface="Arial" charset="0"/>
                <a:hlinkClick r:id="rId3"/>
              </a:rPr>
              <a:t>pbs@ad.uzh.ch</a:t>
            </a:r>
            <a:r>
              <a:rPr lang="de-DE">
                <a:latin typeface="Arial" charset="0"/>
              </a:rPr>
              <a:t>   </a:t>
            </a:r>
          </a:p>
          <a:p>
            <a:pPr marL="358775" indent="-358775" eaLnBrk="1" hangingPunct="1">
              <a:spcBef>
                <a:spcPts val="1463"/>
              </a:spcBef>
              <a:defRPr/>
            </a:pPr>
            <a:r>
              <a:rPr lang="de-DE" u="sng">
                <a:latin typeface="Arial" charset="0"/>
                <a:hlinkClick r:id="rId4"/>
              </a:rPr>
              <a:t>http://www.pbs.uzh.ch</a:t>
            </a:r>
            <a:r>
              <a:rPr lang="de-DE">
                <a:latin typeface="Arial" charset="0"/>
              </a:rPr>
              <a:t> </a:t>
            </a:r>
          </a:p>
          <a:p>
            <a:pPr marL="358775" indent="-358775" eaLnBrk="1" hangingPunct="1">
              <a:spcBef>
                <a:spcPts val="1463"/>
              </a:spcBef>
              <a:defRPr/>
            </a:pPr>
            <a:r>
              <a:rPr lang="de-DE" u="sng">
                <a:latin typeface="Arial" charset="0"/>
                <a:hlinkClick r:id="rId5"/>
              </a:rPr>
              <a:t>http://www.pbs.ethz.ch</a:t>
            </a:r>
            <a:r>
              <a:rPr lang="de-DE">
                <a:latin typeface="Arial" charset="0"/>
              </a:rPr>
              <a:t> </a:t>
            </a:r>
            <a:endParaRPr lang="de-CH">
              <a:latin typeface="Arial" charset="0"/>
            </a:endParaRPr>
          </a:p>
          <a:p>
            <a:pPr>
              <a:defRPr/>
            </a:pPr>
            <a:endParaRPr lang="de-DE">
              <a:latin typeface="Arial" charset="0"/>
            </a:endParaRPr>
          </a:p>
          <a:p>
            <a:pPr>
              <a:defRPr/>
            </a:pPr>
            <a:endParaRPr lang="de-DE">
              <a:latin typeface="Arial" charset="0"/>
            </a:endParaRPr>
          </a:p>
          <a:p>
            <a:pPr>
              <a:defRPr/>
            </a:pPr>
            <a:endParaRPr lang="de-DE">
              <a:latin typeface="Arial" charset="0"/>
            </a:endParaRPr>
          </a:p>
          <a:p>
            <a:pPr>
              <a:defRPr/>
            </a:pPr>
            <a:endParaRPr lang="de-DE">
              <a:latin typeface="Arial" charset="0"/>
            </a:endParaRPr>
          </a:p>
          <a:p>
            <a:pPr>
              <a:defRPr/>
            </a:pPr>
            <a:endParaRPr lang="de-DE">
              <a:latin typeface="Arial" charset="0"/>
            </a:endParaRPr>
          </a:p>
          <a:p>
            <a:pPr>
              <a:defRPr/>
            </a:pPr>
            <a:endParaRPr lang="de-DE">
              <a:latin typeface="Arial" charset="0"/>
            </a:endParaRPr>
          </a:p>
          <a:p>
            <a:pPr>
              <a:defRPr/>
            </a:pPr>
            <a:endParaRPr lang="de-DE">
              <a:latin typeface="Arial" charset="0"/>
            </a:endParaRPr>
          </a:p>
          <a:p>
            <a:pPr>
              <a:defRPr/>
            </a:pPr>
            <a:endParaRPr lang="de-DE">
              <a:latin typeface="Arial" charset="0"/>
            </a:endParaRPr>
          </a:p>
        </p:txBody>
      </p:sp>
      <p:sp>
        <p:nvSpPr>
          <p:cNvPr id="19459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/>
              <a:t>13.6.13</a:t>
            </a:r>
          </a:p>
        </p:txBody>
      </p:sp>
      <p:sp>
        <p:nvSpPr>
          <p:cNvPr id="19460" name="Fußzeilenplatzhalt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000"/>
              <a:t>Netzwerk k&amp;s / ufr / pbs</a:t>
            </a:r>
            <a:endParaRPr lang="de-CH" sz="1000"/>
          </a:p>
        </p:txBody>
      </p:sp>
      <p:sp>
        <p:nvSpPr>
          <p:cNvPr id="19461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/>
              <a:t>Seite </a:t>
            </a:r>
            <a:fld id="{34F893C5-D873-F145-A21D-B8285FB469DC}" type="slidenum">
              <a:rPr lang="de-CH" sz="1000"/>
              <a:pPr eaLnBrk="1" hangingPunct="1"/>
              <a:t>2</a:t>
            </a:fld>
            <a:endParaRPr lang="de-CH" sz="1000"/>
          </a:p>
        </p:txBody>
      </p:sp>
      <p:pic>
        <p:nvPicPr>
          <p:cNvPr id="8" name="Bild 7" descr="Foto_pbs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988840"/>
            <a:ext cx="1944000" cy="29205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>
                <a:latin typeface="Arial" charset="0"/>
              </a:rPr>
              <a:t>Auftrag und Setting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358775" indent="-358775" eaLnBrk="1" hangingPunct="1">
              <a:spcBef>
                <a:spcPts val="1463"/>
              </a:spcBef>
              <a:buFont typeface="Wingdings" charset="0"/>
              <a:buChar char="§"/>
            </a:pPr>
            <a:r>
              <a:rPr lang="de-CH">
                <a:latin typeface="Arial" charset="0"/>
              </a:rPr>
              <a:t>Psychologische Beratung für alle immatrikulierten Studierenden der UZH und ETH</a:t>
            </a:r>
          </a:p>
          <a:p>
            <a:pPr marL="358775" indent="-358775" eaLnBrk="1" hangingPunct="1">
              <a:spcBef>
                <a:spcPts val="1463"/>
              </a:spcBef>
              <a:buFont typeface="Wingdings" charset="0"/>
              <a:buChar char="§"/>
            </a:pPr>
            <a:r>
              <a:rPr lang="de-CH">
                <a:latin typeface="Arial" charset="0"/>
              </a:rPr>
              <a:t>Coaching für beratende Dienste, Dozierende, Sekretariate und Angehörige bei Problemen oder Sorgen mit Studierenden</a:t>
            </a:r>
          </a:p>
          <a:p>
            <a:pPr marL="358775" indent="-358775" eaLnBrk="1" hangingPunct="1">
              <a:spcBef>
                <a:spcPts val="1463"/>
              </a:spcBef>
              <a:buFont typeface="Wingdings" charset="0"/>
              <a:buChar char="§"/>
            </a:pPr>
            <a:r>
              <a:rPr lang="de-CH">
                <a:latin typeface="Arial" charset="0"/>
              </a:rPr>
              <a:t>Experten-Dienstleistungen an UZH / ETH</a:t>
            </a:r>
          </a:p>
          <a:p>
            <a:pPr marL="0" indent="0" eaLnBrk="1" hangingPunct="1">
              <a:spcBef>
                <a:spcPts val="1463"/>
              </a:spcBef>
            </a:pPr>
            <a:endParaRPr lang="de-CH">
              <a:latin typeface="Arial" charset="0"/>
            </a:endParaRPr>
          </a:p>
          <a:p>
            <a:pPr marL="358775" indent="-358775">
              <a:spcBef>
                <a:spcPts val="1463"/>
              </a:spcBef>
              <a:buFont typeface="Wingdings" charset="0"/>
              <a:buChar char="§"/>
            </a:pPr>
            <a:r>
              <a:rPr lang="en-GB"/>
              <a:t>kostenfrei, vertraulich, rasch</a:t>
            </a:r>
          </a:p>
          <a:p>
            <a:pPr marL="358775" indent="-358775">
              <a:spcBef>
                <a:spcPts val="1463"/>
              </a:spcBef>
              <a:buFont typeface="Wingdings" charset="0"/>
              <a:buChar char="§"/>
            </a:pPr>
            <a:r>
              <a:rPr lang="en-GB"/>
              <a:t>Deutsch, Englisch, Französisch, Italienisch, Spanisch</a:t>
            </a:r>
          </a:p>
          <a:p>
            <a:pPr marL="358775" indent="-358775">
              <a:spcBef>
                <a:spcPts val="1463"/>
              </a:spcBef>
              <a:buFont typeface="Wingdings" charset="0"/>
              <a:buChar char="§"/>
            </a:pPr>
            <a:r>
              <a:rPr lang="en-GB"/>
              <a:t>erfahrene Psychologinnen und Psychologen</a:t>
            </a:r>
          </a:p>
        </p:txBody>
      </p:sp>
      <p:sp>
        <p:nvSpPr>
          <p:cNvPr id="20483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/>
              <a:t>13.6.13</a:t>
            </a:r>
          </a:p>
        </p:txBody>
      </p:sp>
      <p:sp>
        <p:nvSpPr>
          <p:cNvPr id="20484" name="Fußzeilenplatzhalt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000"/>
              <a:t>Netzwerk k&amp;s / ufr / pbs</a:t>
            </a:r>
            <a:endParaRPr lang="de-CH" sz="1000"/>
          </a:p>
        </p:txBody>
      </p:sp>
      <p:sp>
        <p:nvSpPr>
          <p:cNvPr id="20485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/>
              <a:t>Seite </a:t>
            </a:r>
            <a:fld id="{D8BDD05F-050D-EB44-B5E0-AD104E5C97AD}" type="slidenum">
              <a:rPr lang="de-CH" sz="1000"/>
              <a:pPr eaLnBrk="1" hangingPunct="1"/>
              <a:t>3</a:t>
            </a:fld>
            <a:endParaRPr lang="de-CH" sz="10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>
                <a:latin typeface="Arial" charset="0"/>
              </a:rPr>
              <a:t>Programm heute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10.30	Einführung, Organisation</a:t>
            </a:r>
          </a:p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10.40	Referat (Ulrich Frischknecht) warum Krisen wahrscheinlich sind</a:t>
            </a:r>
          </a:p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11.00	Pause</a:t>
            </a:r>
          </a:p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11.15	Fallvignette (Alba Polo)</a:t>
            </a:r>
          </a:p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11.30	Workshop / Netzwerk (Helen Boyer, Cuno Künzler)</a:t>
            </a:r>
          </a:p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12.45	Ausklang, Apéro</a:t>
            </a:r>
            <a:endParaRPr lang="de-CH">
              <a:latin typeface="Arial" charset="0"/>
            </a:endParaRPr>
          </a:p>
        </p:txBody>
      </p:sp>
      <p:sp>
        <p:nvSpPr>
          <p:cNvPr id="28675" name="Datumsplatzhalt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13.6.13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28677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/>
              <a:t>Seite </a:t>
            </a:r>
            <a:fld id="{90FC87A2-B922-3B4E-BAD3-84A6CA8983F0}" type="slidenum">
              <a:rPr lang="de-CH" sz="1000"/>
              <a:pPr eaLnBrk="1" hangingPunct="1"/>
              <a:t>4</a:t>
            </a:fld>
            <a:endParaRPr lang="de-CH" sz="10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>
                <a:latin typeface="Arial" charset="0"/>
              </a:rPr>
              <a:t>Uebersicht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Krise und Suizid - Begrifflichkeit</a:t>
            </a:r>
          </a:p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Dynamik und Ambivalenz</a:t>
            </a:r>
          </a:p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Emotionalität und Radikalität</a:t>
            </a:r>
          </a:p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Selbst und Selbst und Selbst ....</a:t>
            </a:r>
          </a:p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Adoleszenz und Studium</a:t>
            </a:r>
          </a:p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Symptome und Syndrome</a:t>
            </a:r>
          </a:p>
          <a:p>
            <a:pPr marL="0" indent="0" eaLnBrk="1" hangingPunct="1">
              <a:spcBef>
                <a:spcPts val="1463"/>
              </a:spcBef>
            </a:pPr>
            <a:r>
              <a:rPr lang="de-CH">
                <a:latin typeface="Arial" charset="0"/>
              </a:rPr>
              <a:t>Aufgaben und Massnahmen</a:t>
            </a:r>
          </a:p>
        </p:txBody>
      </p:sp>
      <p:sp>
        <p:nvSpPr>
          <p:cNvPr id="28675" name="Datumsplatzhalt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13.6.13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28677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/>
              <a:t>Seite </a:t>
            </a:r>
            <a:fld id="{90FC87A2-B922-3B4E-BAD3-84A6CA8983F0}" type="slidenum">
              <a:rPr lang="de-CH" sz="1000"/>
              <a:pPr eaLnBrk="1" hangingPunct="1"/>
              <a:t>5</a:t>
            </a:fld>
            <a:endParaRPr lang="de-CH" sz="1000"/>
          </a:p>
        </p:txBody>
      </p:sp>
    </p:spTree>
    <p:extLst>
      <p:ext uri="{BB962C8B-B14F-4D97-AF65-F5344CB8AC3E}">
        <p14:creationId xmlns:p14="http://schemas.microsoft.com/office/powerpoint/2010/main" val="3120539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>
                <a:latin typeface="Arial" charset="0"/>
              </a:rPr>
              <a:t>Krise und Suizid - Begrifflichkeit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entscheidend, bedrohlich</a:t>
            </a:r>
          </a:p>
          <a:p>
            <a:pPr>
              <a:buFont typeface="Arial"/>
              <a:buChar char="•"/>
            </a:pPr>
            <a:r>
              <a:rPr lang="de-DE"/>
              <a:t>Verhaltensänderung (Rückzug, Leistung vermindert, etc.)</a:t>
            </a:r>
          </a:p>
          <a:p>
            <a:pPr>
              <a:buFont typeface="Arial"/>
              <a:buChar char="•"/>
            </a:pPr>
            <a:r>
              <a:rPr lang="de-DE"/>
              <a:t>überfordernd (Betroffene und System)</a:t>
            </a:r>
          </a:p>
          <a:p>
            <a:pPr>
              <a:buFont typeface="Arial"/>
              <a:buChar char="•"/>
            </a:pPr>
            <a:r>
              <a:rPr lang="de-DE"/>
              <a:t>einengend (Impuls von aussen notwendig)</a:t>
            </a:r>
          </a:p>
          <a:p>
            <a:pPr>
              <a:buFont typeface="Arial"/>
              <a:buChar char="•"/>
            </a:pPr>
            <a:r>
              <a:rPr lang="de-DE"/>
              <a:t>Handlung notwendig  (nichts tun keine Option)</a:t>
            </a:r>
          </a:p>
          <a:p>
            <a:pPr>
              <a:buFont typeface="Arial"/>
              <a:buChar char="•"/>
            </a:pPr>
            <a:r>
              <a:rPr lang="de-DE"/>
              <a:t>dilemmatische Ausgangslage -&gt; jede Intervention mühsam, riskant</a:t>
            </a:r>
          </a:p>
          <a:p>
            <a:endParaRPr lang="de-DE"/>
          </a:p>
          <a:p>
            <a:r>
              <a:rPr lang="de-DE"/>
              <a:t>Belastungs-, Grenzwert-, Schwellen-Modell für Suizid-Handlungen</a:t>
            </a:r>
          </a:p>
          <a:p>
            <a:pPr>
              <a:buFont typeface="Arial"/>
              <a:buChar char="•"/>
            </a:pPr>
            <a:r>
              <a:rPr lang="de-DE"/>
              <a:t>Impulsivität</a:t>
            </a:r>
          </a:p>
          <a:p>
            <a:pPr>
              <a:buFont typeface="Arial"/>
              <a:buChar char="•"/>
            </a:pPr>
            <a:r>
              <a:rPr lang="de-DE"/>
              <a:t>Einengung (Isolation, Depression)</a:t>
            </a:r>
            <a:endParaRPr lang="de-DE"/>
          </a:p>
        </p:txBody>
      </p:sp>
      <p:sp>
        <p:nvSpPr>
          <p:cNvPr id="29699" name="Datumsplatzhalt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13.6.13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29701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/>
              <a:t>Seite </a:t>
            </a:r>
            <a:fld id="{EBC30B48-6842-054E-88F0-E59A873BAF28}" type="slidenum">
              <a:rPr lang="de-CH" sz="1000"/>
              <a:pPr eaLnBrk="1" hangingPunct="1"/>
              <a:t>6</a:t>
            </a:fld>
            <a:endParaRPr lang="de-CH" sz="10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CH">
                <a:latin typeface="Arial" charset="0"/>
              </a:rPr>
              <a:t>Dynamik und Ambivalenz</a:t>
            </a:r>
          </a:p>
        </p:txBody>
      </p:sp>
      <p:sp>
        <p:nvSpPr>
          <p:cNvPr id="2867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spcBef>
                <a:spcPts val="1463"/>
              </a:spcBef>
              <a:defRPr/>
            </a:pPr>
            <a:r>
              <a:rPr lang="de-CH">
                <a:latin typeface="Arial" charset="0"/>
              </a:rPr>
              <a:t>Reifung / Uebergangs-Phänomen / Reaktivierung später möglich</a:t>
            </a:r>
          </a:p>
          <a:p>
            <a:pPr marL="657225" lvl="2" indent="-285750" eaLnBrk="1" hangingPunct="1">
              <a:spcBef>
                <a:spcPts val="1463"/>
              </a:spcBef>
              <a:buFont typeface="Arial"/>
              <a:buChar char="•"/>
              <a:defRPr/>
            </a:pPr>
            <a:r>
              <a:rPr lang="de-CH">
                <a:latin typeface="Arial" charset="0"/>
              </a:rPr>
              <a:t>loslassen /mittlere Phase / ankommen</a:t>
            </a:r>
          </a:p>
          <a:p>
            <a:pPr marL="657225" lvl="2" indent="-285750" eaLnBrk="1" hangingPunct="1">
              <a:spcBef>
                <a:spcPts val="1463"/>
              </a:spcBef>
              <a:buFont typeface="Arial"/>
              <a:buChar char="•"/>
              <a:defRPr/>
            </a:pPr>
            <a:r>
              <a:rPr lang="de-CH">
                <a:latin typeface="Arial" charset="0"/>
              </a:rPr>
              <a:t>physiologische / funktionale Veränderungen im Hirn</a:t>
            </a:r>
            <a:endParaRPr lang="de-CH">
              <a:latin typeface="Arial" charset="0"/>
            </a:endParaRPr>
          </a:p>
          <a:p>
            <a:pPr marL="0" indent="0" eaLnBrk="1" hangingPunct="1">
              <a:spcBef>
                <a:spcPts val="1463"/>
              </a:spcBef>
              <a:defRPr/>
            </a:pPr>
            <a:r>
              <a:rPr lang="de-CH">
                <a:latin typeface="Arial" charset="0"/>
              </a:rPr>
              <a:t>Entwicklung und Veränderung von:</a:t>
            </a:r>
          </a:p>
          <a:p>
            <a:pPr marL="657225" lvl="2" indent="-285750" eaLnBrk="1" hangingPunct="1">
              <a:spcBef>
                <a:spcPts val="1463"/>
              </a:spcBef>
              <a:buFont typeface="Arial"/>
              <a:buChar char="•"/>
              <a:defRPr/>
            </a:pPr>
            <a:r>
              <a:rPr lang="de-CH">
                <a:latin typeface="Arial" charset="0"/>
              </a:rPr>
              <a:t>Kraft, Körperlichkeit, Sexualität (ich kann was bewirken)</a:t>
            </a:r>
          </a:p>
          <a:p>
            <a:pPr marL="657225" lvl="2" indent="-285750" eaLnBrk="1" hangingPunct="1">
              <a:spcBef>
                <a:spcPts val="1463"/>
              </a:spcBef>
              <a:buFont typeface="Arial"/>
              <a:buChar char="•"/>
              <a:defRPr/>
            </a:pPr>
            <a:r>
              <a:rPr lang="de-CH">
                <a:latin typeface="Arial" charset="0"/>
              </a:rPr>
              <a:t>Identität, Selbstbild, Autonomie, Kognition (ich entscheide, wähle)</a:t>
            </a:r>
          </a:p>
          <a:p>
            <a:pPr marL="0" indent="0" eaLnBrk="1" hangingPunct="1">
              <a:spcBef>
                <a:spcPts val="1463"/>
              </a:spcBef>
              <a:defRPr/>
            </a:pPr>
            <a:r>
              <a:rPr lang="de-CH">
                <a:latin typeface="Arial" charset="0"/>
              </a:rPr>
              <a:t>Hemmung durch:</a:t>
            </a:r>
          </a:p>
          <a:p>
            <a:pPr marL="657225" lvl="2" indent="-285750" eaLnBrk="1" hangingPunct="1">
              <a:spcBef>
                <a:spcPts val="1463"/>
              </a:spcBef>
              <a:buFont typeface="Arial"/>
              <a:buChar char="•"/>
              <a:defRPr/>
            </a:pPr>
            <a:r>
              <a:rPr lang="de-CH">
                <a:latin typeface="Arial" charset="0"/>
              </a:rPr>
              <a:t>normatives System, funktionale Ansprüche (ich muss ..)</a:t>
            </a:r>
          </a:p>
          <a:p>
            <a:pPr marL="730250" lvl="2" indent="-358775" eaLnBrk="1" hangingPunct="1">
              <a:spcBef>
                <a:spcPts val="1463"/>
              </a:spcBef>
              <a:buFont typeface="Arial"/>
              <a:buChar char="•"/>
              <a:defRPr/>
            </a:pPr>
            <a:endParaRPr lang="de-CH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699" name="Datumsplatzhalter 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13.6.13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29701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/>
              <a:t>Seite </a:t>
            </a:r>
            <a:fld id="{EBC30B48-6842-054E-88F0-E59A873BAF28}" type="slidenum">
              <a:rPr lang="de-CH" sz="1000"/>
              <a:pPr eaLnBrk="1" hangingPunct="1"/>
              <a:t>7</a:t>
            </a:fld>
            <a:endParaRPr lang="de-CH" sz="1000"/>
          </a:p>
        </p:txBody>
      </p:sp>
    </p:spTree>
    <p:extLst>
      <p:ext uri="{BB962C8B-B14F-4D97-AF65-F5344CB8AC3E}">
        <p14:creationId xmlns:p14="http://schemas.microsoft.com/office/powerpoint/2010/main" val="3716852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Arial" charset="0"/>
              </a:rPr>
              <a:t>Emotionalität und Radikalität</a:t>
            </a:r>
          </a:p>
        </p:txBody>
      </p:sp>
      <p:sp>
        <p:nvSpPr>
          <p:cNvPr id="30722" name="Inhaltsplatzhalter 2"/>
          <p:cNvSpPr>
            <a:spLocks noGrp="1"/>
          </p:cNvSpPr>
          <p:nvPr>
            <p:ph idx="1"/>
          </p:nvPr>
        </p:nvSpPr>
        <p:spPr>
          <a:xfrm>
            <a:off x="893763" y="2184400"/>
            <a:ext cx="7343775" cy="3887788"/>
          </a:xfrm>
        </p:spPr>
        <p:txBody>
          <a:bodyPr/>
          <a:lstStyle/>
          <a:p>
            <a:pPr>
              <a:defRPr/>
            </a:pPr>
            <a:r>
              <a:rPr lang="de-DE">
                <a:latin typeface="Arial" charset="0"/>
              </a:rPr>
              <a:t>Aggression als Triebfeder </a:t>
            </a:r>
          </a:p>
          <a:p>
            <a:pPr>
              <a:buFont typeface="Arial"/>
              <a:buChar char="•"/>
              <a:defRPr/>
            </a:pPr>
            <a:r>
              <a:rPr lang="de-DE">
                <a:latin typeface="Arial" charset="0"/>
              </a:rPr>
              <a:t>der Autonomie</a:t>
            </a:r>
          </a:p>
          <a:p>
            <a:pPr>
              <a:buFont typeface="Arial"/>
              <a:buChar char="•"/>
              <a:defRPr/>
            </a:pPr>
            <a:r>
              <a:rPr lang="de-DE">
                <a:latin typeface="Arial" charset="0"/>
              </a:rPr>
              <a:t>Lust zur Ueberwindung der Fremdheit</a:t>
            </a:r>
          </a:p>
          <a:p>
            <a:pPr>
              <a:buFont typeface="Arial"/>
              <a:buChar char="•"/>
              <a:defRPr/>
            </a:pPr>
            <a:r>
              <a:rPr lang="de-DE">
                <a:latin typeface="Arial" charset="0"/>
              </a:rPr>
              <a:t>Angst als „Bremser“ der Dynamik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de-DE">
                <a:latin typeface="Arial" charset="0"/>
              </a:rPr>
              <a:t>Traurigkeit wegen Verlust von Bindung, Illusionen, Idealen</a:t>
            </a:r>
          </a:p>
          <a:p>
            <a:pPr marL="0" indent="0">
              <a:defRPr/>
            </a:pPr>
            <a:endParaRPr lang="de-DE">
              <a:latin typeface="Arial" charset="0"/>
            </a:endParaRPr>
          </a:p>
          <a:p>
            <a:pPr marL="0" indent="0">
              <a:defRPr/>
            </a:pPr>
            <a:r>
              <a:rPr lang="de-DE">
                <a:latin typeface="Arial" charset="0"/>
              </a:rPr>
              <a:t>Radikalität zur Vermeidung der Ambivalenz / Förderung von Zugehörigkeit</a:t>
            </a:r>
          </a:p>
          <a:p>
            <a:pPr marL="0" indent="0">
              <a:defRPr/>
            </a:pPr>
            <a:r>
              <a:rPr lang="de-DE">
                <a:latin typeface="Arial" charset="0"/>
              </a:rPr>
              <a:t>Rückzug zur Vermeidung von Belastung / Erfahrung / Veränderung</a:t>
            </a:r>
          </a:p>
          <a:p>
            <a:pPr marL="0" indent="0">
              <a:defRPr/>
            </a:pPr>
            <a:r>
              <a:rPr lang="de-DE">
                <a:latin typeface="Arial" charset="0"/>
              </a:rPr>
              <a:t>Wendung der Aggressivität gegen sich selbst</a:t>
            </a:r>
          </a:p>
        </p:txBody>
      </p:sp>
      <p:sp>
        <p:nvSpPr>
          <p:cNvPr id="30723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13.6.13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30725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Seite </a:t>
            </a:r>
            <a:fld id="{C94A81BC-1D63-0C47-8A35-EB057B9231B0}" type="slidenum">
              <a:rPr lang="de-CH" sz="1000">
                <a:cs typeface="Arial" charset="0"/>
              </a:rPr>
              <a:pPr eaLnBrk="1" hangingPunct="1"/>
              <a:t>8</a:t>
            </a:fld>
            <a:endParaRPr lang="de-CH" sz="1000">
              <a:cs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>
                <a:latin typeface="Arial" charset="0"/>
              </a:rPr>
              <a:t>Selbst und Selbst und Selbst ...</a:t>
            </a:r>
          </a:p>
        </p:txBody>
      </p:sp>
      <p:sp>
        <p:nvSpPr>
          <p:cNvPr id="30722" name="Inhaltsplatzhalter 2"/>
          <p:cNvSpPr>
            <a:spLocks noGrp="1"/>
          </p:cNvSpPr>
          <p:nvPr>
            <p:ph idx="1"/>
          </p:nvPr>
        </p:nvSpPr>
        <p:spPr>
          <a:xfrm>
            <a:off x="893763" y="2184400"/>
            <a:ext cx="7343775" cy="388778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de-DE">
                <a:latin typeface="Arial" charset="0"/>
              </a:rPr>
              <a:t>Identität und Selbstbild in Reformation (Ueberhöhung / Abwertung)</a:t>
            </a:r>
          </a:p>
          <a:p>
            <a:pPr>
              <a:defRPr/>
            </a:pPr>
            <a:r>
              <a:rPr lang="de-DE">
                <a:latin typeface="Arial" charset="0"/>
              </a:rPr>
              <a:t>Bezug auf Gefühle, Ueberzeugungen (auf was denn sonst)</a:t>
            </a:r>
          </a:p>
          <a:p>
            <a:pPr marL="0" indent="0">
              <a:defRPr/>
            </a:pPr>
            <a:r>
              <a:rPr lang="de-DE">
                <a:latin typeface="Arial" charset="0"/>
              </a:rPr>
              <a:t>Zugehörigkeiten nicht stabil (die Welt steht offen)</a:t>
            </a:r>
          </a:p>
          <a:p>
            <a:pPr marL="0" indent="0">
              <a:defRPr/>
            </a:pPr>
            <a:r>
              <a:rPr lang="de-DE">
                <a:latin typeface="Arial" charset="0"/>
              </a:rPr>
              <a:t>Lebenslanges Lernen -&gt; macht deshalb den „alten“ Mühe</a:t>
            </a:r>
          </a:p>
          <a:p>
            <a:pPr marL="0" indent="0">
              <a:defRPr/>
            </a:pPr>
            <a:endParaRPr lang="de-DE">
              <a:latin typeface="Arial" charset="0"/>
            </a:endParaRPr>
          </a:p>
        </p:txBody>
      </p:sp>
      <p:sp>
        <p:nvSpPr>
          <p:cNvPr id="30723" name="Datumsplatzhalt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13.6.13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Netzwerk k&amp;s / ufr / pbs</a:t>
            </a:r>
            <a:endParaRPr lang="de-CH"/>
          </a:p>
        </p:txBody>
      </p:sp>
      <p:sp>
        <p:nvSpPr>
          <p:cNvPr id="30725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CH" sz="1000">
                <a:cs typeface="Arial" charset="0"/>
              </a:rPr>
              <a:t>Seite </a:t>
            </a:r>
            <a:fld id="{C94A81BC-1D63-0C47-8A35-EB057B9231B0}" type="slidenum">
              <a:rPr lang="de-CH" sz="1000">
                <a:cs typeface="Arial" charset="0"/>
              </a:rPr>
              <a:pPr eaLnBrk="1" hangingPunct="1"/>
              <a:t>9</a:t>
            </a:fld>
            <a:endParaRPr lang="de-CH" sz="100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986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uzh_eth_praesentation_d">
  <a:themeElements>
    <a:clrScheme name="Office-Design 1">
      <a:dk1>
        <a:srgbClr val="000000"/>
      </a:dk1>
      <a:lt1>
        <a:srgbClr val="FFFFFF"/>
      </a:lt1>
      <a:dk2>
        <a:srgbClr val="0028A5"/>
      </a:dk2>
      <a:lt2>
        <a:srgbClr val="808080"/>
      </a:lt2>
      <a:accent1>
        <a:srgbClr val="0028A5"/>
      </a:accent1>
      <a:accent2>
        <a:srgbClr val="A3ADB7"/>
      </a:accent2>
      <a:accent3>
        <a:srgbClr val="FFFFFF"/>
      </a:accent3>
      <a:accent4>
        <a:srgbClr val="000000"/>
      </a:accent4>
      <a:accent5>
        <a:srgbClr val="AAACCF"/>
      </a:accent5>
      <a:accent6>
        <a:srgbClr val="939CA6"/>
      </a:accent6>
      <a:hlink>
        <a:srgbClr val="DC6027"/>
      </a:hlink>
      <a:folHlink>
        <a:srgbClr val="000000"/>
      </a:folHlink>
    </a:clrScheme>
    <a:fontScheme name="Office-Desig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Arial" pitchFamily="-106" charset="0"/>
            <a:cs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7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  <a:ea typeface="Arial" pitchFamily="-106" charset="0"/>
            <a:cs typeface="Arial" pitchFamily="-106" charset="0"/>
          </a:defRPr>
        </a:defPPr>
      </a:lstStyle>
    </a:lnDef>
  </a:objectDefaults>
  <a:extraClrSchemeLst>
    <a:extraClrScheme>
      <a:clrScheme name="Office-Design 1">
        <a:dk1>
          <a:srgbClr val="000000"/>
        </a:dk1>
        <a:lt1>
          <a:srgbClr val="FFFFFF"/>
        </a:lt1>
        <a:dk2>
          <a:srgbClr val="0028A5"/>
        </a:dk2>
        <a:lt2>
          <a:srgbClr val="808080"/>
        </a:lt2>
        <a:accent1>
          <a:srgbClr val="0028A5"/>
        </a:accent1>
        <a:accent2>
          <a:srgbClr val="A3ADB7"/>
        </a:accent2>
        <a:accent3>
          <a:srgbClr val="FFFFFF"/>
        </a:accent3>
        <a:accent4>
          <a:srgbClr val="000000"/>
        </a:accent4>
        <a:accent5>
          <a:srgbClr val="AAACCF"/>
        </a:accent5>
        <a:accent6>
          <a:srgbClr val="939CA6"/>
        </a:accent6>
        <a:hlink>
          <a:srgbClr val="DC6027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uzh_eth_praesentation_d.pot</Template>
  <TotalTime>0</TotalTime>
  <Words>692</Words>
  <Application>Microsoft Macintosh PowerPoint</Application>
  <PresentationFormat>Bildschirmpräsentation (4:3)</PresentationFormat>
  <Paragraphs>144</Paragraphs>
  <Slides>13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uzh_eth_praesentation_d</vt:lpstr>
      <vt:lpstr>Netzwerk Krise&amp;Suizid  Adoleszenz – weshalb Krisen wahrscheinlich sind</vt:lpstr>
      <vt:lpstr>PBS</vt:lpstr>
      <vt:lpstr>Auftrag und Setting</vt:lpstr>
      <vt:lpstr>Programm heute</vt:lpstr>
      <vt:lpstr>Uebersicht</vt:lpstr>
      <vt:lpstr>Krise und Suizid - Begrifflichkeit</vt:lpstr>
      <vt:lpstr>Dynamik und Ambivalenz</vt:lpstr>
      <vt:lpstr>Emotionalität und Radikalität</vt:lpstr>
      <vt:lpstr>Selbst und Selbst und Selbst ...</vt:lpstr>
      <vt:lpstr>Adoleszenz und Studium</vt:lpstr>
      <vt:lpstr>Symptome und Syndrome</vt:lpstr>
      <vt:lpstr>Massnahmen</vt:lpstr>
      <vt:lpstr>Zusammenfassung</vt:lpstr>
    </vt:vector>
  </TitlesOfParts>
  <Company>Psychologische Beratungsstelle UZH / ETH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Hier steht der Titel der Präsentation</dc:title>
  <dc:creator>Frischknecht Ulrich</dc:creator>
  <dc:description>Vorlage uzh_eth_praesentation_d MSO2004 v1 21.07.2010</dc:description>
  <cp:lastModifiedBy>Ulrich Frischknecht</cp:lastModifiedBy>
  <cp:revision>198</cp:revision>
  <cp:lastPrinted>2013-06-13T07:01:03Z</cp:lastPrinted>
  <dcterms:created xsi:type="dcterms:W3CDTF">2011-06-01T05:49:11Z</dcterms:created>
  <dcterms:modified xsi:type="dcterms:W3CDTF">2013-06-13T07:07:13Z</dcterms:modified>
</cp:coreProperties>
</file>