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400800" cy="86868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D2D300"/>
    <a:srgbClr val="DF5A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42" autoAdjust="0"/>
    <p:restoredTop sz="94628" autoAdjust="0"/>
  </p:normalViewPr>
  <p:slideViewPr>
    <p:cSldViewPr snapToObjects="1">
      <p:cViewPr>
        <p:scale>
          <a:sx n="165" d="100"/>
          <a:sy n="165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363" cy="4349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625850" y="0"/>
            <a:ext cx="2773363" cy="4349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61FA354B-AFF3-E140-AEAD-D969860A48FC}" type="datetimeFigureOut">
              <a:rPr lang="de-CH"/>
              <a:pPr>
                <a:defRPr/>
              </a:pPr>
              <a:t>20.06.13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250238"/>
            <a:ext cx="2773363" cy="4349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625850" y="8250238"/>
            <a:ext cx="2773363" cy="4349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55953C1-CD94-3F43-8EA6-13AD685B07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67354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defTabSz="862013">
              <a:defRPr sz="11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0288" y="652463"/>
            <a:ext cx="4341812" cy="325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/>
              <a:t>Textmasterformate durch Klicken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defTabSz="862013">
              <a:defRPr sz="11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1825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>
                <a:cs typeface="Arial" charset="0"/>
              </a:defRPr>
            </a:lvl1pPr>
          </a:lstStyle>
          <a:p>
            <a:pPr>
              <a:defRPr/>
            </a:pPr>
            <a:fld id="{99E7CD76-F5AB-4943-87B8-3FD56F4326CD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19211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charset="0"/>
        <a:cs typeface="Arial" pitchFamily="-106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Arial" pitchFamily="-106" charset="0"/>
        <a:cs typeface="Arial" pitchFamily="-106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Arial" pitchFamily="-106" charset="0"/>
        <a:cs typeface="Arial" pitchFamily="-106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Arial" pitchFamily="-106" charset="0"/>
        <a:cs typeface="Arial" pitchFamily="-106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Arial" pitchFamily="-106" charset="0"/>
        <a:cs typeface="Arial" pitchFamily="-106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CH" sz="1400" b="1" smtClean="0">
                <a:cs typeface="Arial" charset="0"/>
              </a:rPr>
              <a:t>Psychologische Beratungsstelle</a:t>
            </a:r>
          </a:p>
        </p:txBody>
      </p:sp>
      <p:pic>
        <p:nvPicPr>
          <p:cNvPr id="6" name="Picture 16" descr="uzh_eth_logo_d_pos_sap_standard+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4125913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/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6524625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399213" y="6524625"/>
            <a:ext cx="1844675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CBD2D264-2894-B84C-BBE2-9C394C7AA5C0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5070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jubiläum_pbs_uf</a:t>
            </a: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40C9659A-1976-C74B-BA91-8344E41A46B5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386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08738" y="1268413"/>
            <a:ext cx="1835150" cy="4824412"/>
          </a:xfrm>
        </p:spPr>
        <p:txBody>
          <a:bodyPr vert="eaVert"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00113" y="1268413"/>
            <a:ext cx="5356225" cy="4824412"/>
          </a:xfrm>
        </p:spPr>
        <p:txBody>
          <a:bodyPr vert="eaVert"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jubiläum_pbs_uf</a:t>
            </a: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BF58571A-519E-9442-8D5B-2C68BB0D7ECB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67264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jubiläum_pbs_uf</a:t>
            </a: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CF6D65AF-1EA3-714F-B793-4F53CAA81D29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780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dirty="0"/>
              <a:t>Mastertextformat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jubiläum_pbs_uf</a:t>
            </a: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5DAD214D-625C-A646-B00F-E81762CD1856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10489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00113" y="2205038"/>
            <a:ext cx="3595687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05038"/>
            <a:ext cx="3595688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jubiläum_pbs_uf</a:t>
            </a: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B774F194-8782-494D-A461-AF169E8429A2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163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jubiläum_pbs_uf</a:t>
            </a:r>
            <a:endParaRPr lang="de-CH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7ABE6276-4FCF-394C-B0B9-AFE5B03F32EA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663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jubiläum_pbs_uf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E8E0F3C3-856D-4749-B127-233B6C50F0D2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363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jubiläum_pbs_uf</a:t>
            </a:r>
            <a:endParaRPr lang="de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00F54114-5594-BC45-987E-81C513A32A15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352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jubiläum_pbs_uf</a:t>
            </a: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10ABB837-E1A4-5141-8CF6-2735EEECB486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55029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jubiläum_pbs_uf</a:t>
            </a: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E2063708-4133-384D-9960-931FA09DABA1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74236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9350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pPr>
              <a:defRPr/>
            </a:pPr>
            <a:r>
              <a:rPr lang="de-CH"/>
              <a:t>20.6.12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524625"/>
            <a:ext cx="52562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jubiläum_pbs_uf</a:t>
            </a: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524625"/>
            <a:ext cx="7921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Arial" charset="0"/>
              </a:defRPr>
            </a:lvl1pPr>
          </a:lstStyle>
          <a:p>
            <a:pPr>
              <a:defRPr/>
            </a:pPr>
            <a:r>
              <a:rPr lang="de-CH"/>
              <a:t>Seite </a:t>
            </a:r>
            <a:fld id="{D5198346-5E5E-EF47-8DCC-1646D9398B60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  <p:sp>
        <p:nvSpPr>
          <p:cNvPr id="1031" name="Line 10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2" name="Text Box 11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CH" sz="1400" b="1" smtClean="0">
                <a:cs typeface="Arial" charset="0"/>
              </a:rPr>
              <a:t>Psychologische Beratungsstelle</a:t>
            </a:r>
          </a:p>
        </p:txBody>
      </p:sp>
      <p:pic>
        <p:nvPicPr>
          <p:cNvPr id="1033" name="Picture 14" descr="uzh_eth_logo_d_pos_sap_standard+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4125913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extfeld 10"/>
          <p:cNvSpPr txBox="1">
            <a:spLocks noChangeAspect="1"/>
          </p:cNvSpPr>
          <p:nvPr userDrawn="1"/>
        </p:nvSpPr>
        <p:spPr bwMode="auto">
          <a:xfrm>
            <a:off x="5940425" y="64425"/>
            <a:ext cx="2808039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534988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Wingdings" charset="0"/>
              <a:buChar char="§"/>
              <a:defRPr/>
            </a:pPr>
            <a:r>
              <a:rPr lang="de-CH" sz="900" smtClean="0">
                <a:cs typeface="Arial" charset="0"/>
              </a:rPr>
              <a:t>PBS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smtClean="0">
                <a:cs typeface="Arial" charset="0"/>
              </a:rPr>
              <a:t>Krise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smtClean="0">
                <a:cs typeface="Arial" charset="0"/>
              </a:rPr>
              <a:t>Rückblick,</a:t>
            </a:r>
            <a:r>
              <a:rPr lang="de-CH" sz="900" baseline="0" smtClean="0">
                <a:cs typeface="Arial" charset="0"/>
              </a:rPr>
              <a:t> Ausblick</a:t>
            </a:r>
            <a:endParaRPr lang="de-CH" sz="900" smtClean="0">
              <a:cs typeface="Arial" charset="0"/>
            </a:endParaRP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smtClean="0">
                <a:cs typeface="Arial" charset="0"/>
              </a:rPr>
              <a:t>Arbeitskultur, Charakter, Stil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smtClean="0">
                <a:cs typeface="Arial" charset="0"/>
              </a:rPr>
              <a:t>Intervention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smtClean="0">
                <a:cs typeface="Arial" charset="0"/>
              </a:rPr>
              <a:t>Belastung, Krise Krankheit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smtClean="0">
                <a:cs typeface="Arial" charset="0"/>
              </a:rPr>
              <a:t>Suizid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ＭＳ Ｐゴシック" charset="0"/>
          <a:cs typeface="Arial" pitchFamily="-10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ＭＳ Ｐゴシック" charset="0"/>
          <a:cs typeface="Arial" pitchFamily="-10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ＭＳ Ｐゴシック" charset="0"/>
          <a:cs typeface="Arial" pitchFamily="-10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ＭＳ Ｐゴシック" charset="0"/>
          <a:cs typeface="Arial" pitchFamily="-10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Arial" pitchFamily="-106" charset="0"/>
          <a:cs typeface="Arial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Arial" pitchFamily="-106" charset="0"/>
          <a:cs typeface="Arial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Arial" pitchFamily="-106" charset="0"/>
          <a:cs typeface="Arial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Arial" pitchFamily="-106" charset="0"/>
          <a:cs typeface="Arial" pitchFamily="-106" charset="0"/>
        </a:defRPr>
      </a:lvl9pPr>
    </p:titleStyle>
    <p:bodyStyle>
      <a:lvl1pPr marL="342900" indent="-342900" algn="l" rtl="0" eaLnBrk="0" fontAlgn="base" hangingPunct="0">
        <a:spcBef>
          <a:spcPct val="4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46075" indent="-344488" algn="l" rtl="0" eaLnBrk="0" fontAlgn="base" hangingPunct="0">
        <a:spcBef>
          <a:spcPct val="4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714375" indent="-366713" algn="l" rtl="0" eaLnBrk="0" fontAlgn="base" hangingPunct="0">
        <a:spcBef>
          <a:spcPct val="4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069975" indent="-354013" algn="l" rtl="0" eaLnBrk="0" fontAlgn="base" hangingPunct="0">
        <a:spcBef>
          <a:spcPct val="4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8275" indent="-366713" algn="l" rtl="0" eaLnBrk="0" fontAlgn="base" hangingPunct="0">
        <a:spcBef>
          <a:spcPct val="4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95475" indent="-366713" algn="l" rtl="0" fontAlgn="base">
        <a:spcBef>
          <a:spcPct val="40000"/>
        </a:spcBef>
        <a:spcAft>
          <a:spcPct val="0"/>
        </a:spcAft>
        <a:buFont typeface="Arial" pitchFamily="-106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6pPr>
      <a:lvl7pPr marL="2352675" indent="-366713" algn="l" rtl="0" fontAlgn="base">
        <a:spcBef>
          <a:spcPct val="40000"/>
        </a:spcBef>
        <a:spcAft>
          <a:spcPct val="0"/>
        </a:spcAft>
        <a:buFont typeface="Arial" pitchFamily="-106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7pPr>
      <a:lvl8pPr marL="2809875" indent="-366713" algn="l" rtl="0" fontAlgn="base">
        <a:spcBef>
          <a:spcPct val="40000"/>
        </a:spcBef>
        <a:spcAft>
          <a:spcPct val="0"/>
        </a:spcAft>
        <a:buFont typeface="Arial" pitchFamily="-106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8pPr>
      <a:lvl9pPr marL="3267075" indent="-366713" algn="l" rtl="0" fontAlgn="base">
        <a:spcBef>
          <a:spcPct val="40000"/>
        </a:spcBef>
        <a:spcAft>
          <a:spcPct val="0"/>
        </a:spcAft>
        <a:buFont typeface="Arial" pitchFamily="-106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Krisen erkennen und reagieren	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Ulrich Frischknecht PBS</a:t>
            </a:r>
          </a:p>
          <a:p>
            <a:r>
              <a:rPr lang="de-DE"/>
              <a:t>10.10.12</a:t>
            </a:r>
          </a:p>
        </p:txBody>
      </p:sp>
    </p:spTree>
    <p:extLst>
      <p:ext uri="{BB962C8B-B14F-4D97-AF65-F5344CB8AC3E}">
        <p14:creationId xmlns:p14="http://schemas.microsoft.com/office/powerpoint/2010/main" val="3915925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Klippen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starke Emotionen</a:t>
            </a:r>
          </a:p>
          <a:p>
            <a:r>
              <a:rPr lang="de-DE"/>
              <a:t>Schuldgefühle -&gt; Hemmung, Vorwürfe</a:t>
            </a:r>
          </a:p>
          <a:p>
            <a:r>
              <a:rPr lang="de-DE"/>
              <a:t>Zeitdruck</a:t>
            </a:r>
          </a:p>
          <a:p>
            <a:r>
              <a:rPr lang="de-DE"/>
              <a:t>andere mischen sich ein, unübersichtlicher Kontext </a:t>
            </a:r>
          </a:p>
          <a:p>
            <a:r>
              <a:rPr lang="de-DE"/>
              <a:t>kulturelle Fragen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7389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dos – don‘ts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/>
              <a:t>Ausgangslage akzeptieren, Blick nach vorn</a:t>
            </a:r>
          </a:p>
          <a:p>
            <a:r>
              <a:rPr lang="de-DE"/>
              <a:t>Spielraum erweitern (zeitlich, thematisch)</a:t>
            </a:r>
          </a:p>
          <a:p>
            <a:r>
              <a:rPr lang="de-DE"/>
              <a:t>rasch, entschlossen</a:t>
            </a:r>
          </a:p>
          <a:p>
            <a:r>
              <a:rPr lang="de-DE"/>
              <a:t>Verantwortung teilen (Angehörige, Fachleute)</a:t>
            </a:r>
          </a:p>
          <a:p>
            <a:r>
              <a:rPr lang="de-DE"/>
              <a:t>---------------------------------------------</a:t>
            </a:r>
          </a:p>
          <a:p>
            <a:r>
              <a:rPr lang="de-DE"/>
              <a:t>diskutieren, argumentieren, relativieren</a:t>
            </a:r>
          </a:p>
          <a:p>
            <a:r>
              <a:rPr lang="de-DE"/>
              <a:t>Vorwürfe, Aufmunterung</a:t>
            </a:r>
          </a:p>
          <a:p>
            <a:r>
              <a:rPr lang="de-DE"/>
              <a:t>Diagnostik, Therapie-Versuche</a:t>
            </a:r>
          </a:p>
          <a:p>
            <a:r>
              <a:rPr lang="de-DE"/>
              <a:t>zögerlich, zaghaft, ohne Zeit, öffentlich</a:t>
            </a:r>
          </a:p>
          <a:p>
            <a:r>
              <a:rPr lang="de-DE"/>
              <a:t>eigensinnig, heimlich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105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an wen sich wenden?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/>
              <a:t>Personaldienst (Andrea Moser 044 634 24 89)</a:t>
            </a:r>
          </a:p>
          <a:p>
            <a:r>
              <a:rPr lang="de-DE"/>
              <a:t>Sicherheit und Umwelt (René Zimmermann 044 635 41 41)</a:t>
            </a:r>
          </a:p>
          <a:p>
            <a:r>
              <a:rPr lang="de-DE" b="1"/>
              <a:t>PBS 044 634 22 96 / 079 835 35 79</a:t>
            </a:r>
          </a:p>
          <a:p>
            <a:r>
              <a:rPr lang="de-DE"/>
              <a:t>Notfallpsychiater (hingehen) USZ Notfallstation 044 255 11 11</a:t>
            </a:r>
          </a:p>
          <a:p>
            <a:r>
              <a:rPr lang="de-DE"/>
              <a:t>Notfallpsychiater (Hausbesuch) -&gt; Aerztefon 044 421 21 21</a:t>
            </a:r>
          </a:p>
          <a:p>
            <a:r>
              <a:rPr lang="de-DE"/>
              <a:t>KIZ Krisen-Interventions-Zentrum (PUK) 044 296 73 10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504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was tun die Notfalldienste?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Sicherheit und Umwelt UZH</a:t>
            </a:r>
          </a:p>
          <a:p>
            <a:r>
              <a:rPr lang="de-DE"/>
              <a:t>PBS</a:t>
            </a:r>
          </a:p>
          <a:p>
            <a:r>
              <a:rPr lang="de-DE"/>
              <a:t>Polizei 117</a:t>
            </a:r>
          </a:p>
          <a:p>
            <a:r>
              <a:rPr lang="de-DE"/>
              <a:t>KIZ (Krisen-Interventions-Zentrum)</a:t>
            </a:r>
          </a:p>
          <a:p>
            <a:r>
              <a:rPr lang="de-DE"/>
              <a:t>Psychiatrische Klinik (offen, geschlossen)</a:t>
            </a:r>
          </a:p>
          <a:p>
            <a:r>
              <a:rPr lang="de-DE"/>
              <a:t>FFE (Fürsorgerischer Freiheitsentzug)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922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Belastung, Krise, Krankheit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/>
              <a:t>Kontinuum? Umwelt-Einfluss? </a:t>
            </a:r>
          </a:p>
          <a:p>
            <a:r>
              <a:rPr lang="de-DE"/>
              <a:t>Belastung, Ich-Funktionen, Beziehungen, Konflikte</a:t>
            </a:r>
          </a:p>
          <a:p>
            <a:r>
              <a:rPr lang="de-DE"/>
              <a:t>Neurose (leiden an sich selbst)</a:t>
            </a:r>
          </a:p>
          <a:p>
            <a:r>
              <a:rPr lang="de-DE"/>
              <a:t>Erschöpfung, Burnout, Depression</a:t>
            </a:r>
          </a:p>
          <a:p>
            <a:r>
              <a:rPr lang="de-DE"/>
              <a:t>-------------------------------</a:t>
            </a:r>
          </a:p>
          <a:p>
            <a:r>
              <a:rPr lang="de-DE"/>
              <a:t>Persönlichkeitsstörungen (Borderline, Zwang, Sucht, Narzissmus)</a:t>
            </a:r>
          </a:p>
          <a:p>
            <a:r>
              <a:rPr lang="de-DE"/>
              <a:t>Wahn</a:t>
            </a:r>
          </a:p>
          <a:p>
            <a:r>
              <a:rPr lang="de-DE"/>
              <a:t>Psychose (Schizophrenie)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152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Suizid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Krise -&gt; Suizidversuch / Suizid</a:t>
            </a:r>
          </a:p>
          <a:p>
            <a:r>
              <a:rPr lang="de-DE"/>
              <a:t>oft im Zusammenhang mit psychischer Krankheit (Depression, Narzissmus, Psychose)</a:t>
            </a:r>
          </a:p>
          <a:p>
            <a:r>
              <a:rPr lang="de-DE"/>
              <a:t>multifaktoriell (monokausale Hypothesen vermeiden, Nicht-Nachvollziehbarkeit akzeptieren)</a:t>
            </a:r>
          </a:p>
          <a:p>
            <a:r>
              <a:rPr lang="de-DE"/>
              <a:t>weiterleben </a:t>
            </a:r>
            <a:r>
              <a:rPr lang="de-DE" b="1" u="sng"/>
              <a:t>so</a:t>
            </a:r>
            <a:r>
              <a:rPr lang="de-DE"/>
              <a:t> nicht vorstellbar</a:t>
            </a:r>
          </a:p>
          <a:p>
            <a:r>
              <a:rPr lang="de-DE"/>
              <a:t>Schwellen-Modell</a:t>
            </a:r>
          </a:p>
          <a:p>
            <a:r>
              <a:rPr lang="de-DE"/>
              <a:t>Netzwerk Krise&amp;Suizid (Arbeitsgruppe)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6721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/>
          <a:srcRect t="5252" b="5252"/>
          <a:stretch>
            <a:fillRect/>
          </a:stretch>
        </p:blipFill>
        <p:spPr/>
      </p:pic>
      <p:pic>
        <p:nvPicPr>
          <p:cNvPr id="7" name="Bild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517" y="764704"/>
            <a:ext cx="8229600" cy="1254396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944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Ueberblick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PBS</a:t>
            </a:r>
          </a:p>
          <a:p>
            <a:r>
              <a:rPr lang="de-DE"/>
              <a:t>Krise</a:t>
            </a:r>
          </a:p>
          <a:p>
            <a:r>
              <a:rPr lang="de-DE"/>
              <a:t>Rückblick und Ausblick</a:t>
            </a:r>
          </a:p>
          <a:p>
            <a:r>
              <a:rPr lang="de-DE"/>
              <a:t>Charakter, Stil, Störung</a:t>
            </a:r>
          </a:p>
          <a:p>
            <a:r>
              <a:rPr lang="de-DE"/>
              <a:t>Intervention</a:t>
            </a:r>
          </a:p>
          <a:p>
            <a:r>
              <a:rPr lang="de-DE"/>
              <a:t>Belastung, Krise, Krankheit</a:t>
            </a:r>
          </a:p>
          <a:p>
            <a:r>
              <a:rPr lang="de-DE"/>
              <a:t>Suizid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279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PBS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5 klinische Psychologinnen und Psychologen</a:t>
            </a:r>
          </a:p>
          <a:p>
            <a:r>
              <a:rPr lang="de-DE"/>
              <a:t>psychiatrische Berufserfahrung, Kontakte</a:t>
            </a:r>
          </a:p>
          <a:p>
            <a:r>
              <a:rPr lang="de-DE"/>
              <a:t>ca. 950 Anmeldungen / Jahr</a:t>
            </a:r>
          </a:p>
          <a:p>
            <a:r>
              <a:rPr lang="de-DE"/>
              <a:t>tel: 422 80 / 422 96 / 079 835 35 79</a:t>
            </a:r>
          </a:p>
          <a:p>
            <a:r>
              <a:rPr lang="de-DE"/>
              <a:t>pbs.uzh.ch</a:t>
            </a:r>
          </a:p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3</a:t>
            </a:fld>
            <a:endParaRPr lang="de-DE"/>
          </a:p>
        </p:txBody>
      </p:sp>
      <p:pic>
        <p:nvPicPr>
          <p:cNvPr id="7" name="Bild 6" descr="Foto_pb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388" y="2744262"/>
            <a:ext cx="1944000" cy="2920563"/>
          </a:xfrm>
          <a:prstGeom prst="rect">
            <a:avLst/>
          </a:prstGeom>
        </p:spPr>
      </p:pic>
      <p:pic>
        <p:nvPicPr>
          <p:cNvPr id="8" name="Bild 7" descr="pbs-team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861048"/>
            <a:ext cx="2412000" cy="180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80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Krise - Begriff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allgegenwärtig, banal</a:t>
            </a:r>
          </a:p>
          <a:p>
            <a:r>
              <a:rPr lang="de-DE"/>
              <a:t>---------------------------</a:t>
            </a:r>
          </a:p>
          <a:p>
            <a:r>
              <a:rPr lang="de-DE"/>
              <a:t>entscheidend, gefährlich</a:t>
            </a:r>
          </a:p>
          <a:p>
            <a:r>
              <a:rPr lang="de-DE"/>
              <a:t>überfordernd (Betroffene und System)</a:t>
            </a:r>
          </a:p>
          <a:p>
            <a:r>
              <a:rPr lang="de-DE"/>
              <a:t>einengend (Impuls von aussen notwendig)</a:t>
            </a:r>
          </a:p>
          <a:p>
            <a:r>
              <a:rPr lang="de-DE"/>
              <a:t>Handlung notwendig  (nichts tun keine Option)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443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Krise - Anzeichen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Verhaltensänderung</a:t>
            </a:r>
          </a:p>
          <a:p>
            <a:r>
              <a:rPr lang="de-DE"/>
              <a:t>sozialer Rückzug (Scham, Verunsicherung)</a:t>
            </a:r>
          </a:p>
          <a:p>
            <a:r>
              <a:rPr lang="de-DE"/>
              <a:t>Kontakt verändert (emotional u. thematisch eingeengt) / unzuverlässig</a:t>
            </a:r>
          </a:p>
          <a:p>
            <a:r>
              <a:rPr lang="de-DE"/>
              <a:t>Leistung gering (Konzentrationsprobleme, Müdigkeit, Gleichgültigkeit)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632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Rückblick, Ausblick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rückblickend -&gt; Defizite im Fokus</a:t>
            </a:r>
          </a:p>
          <a:p>
            <a:r>
              <a:rPr lang="de-DE"/>
              <a:t>ausblickend -&gt; Unsicherheit</a:t>
            </a:r>
          </a:p>
          <a:p>
            <a:r>
              <a:rPr lang="de-DE"/>
              <a:t>richtiges Verhalten ist unauffällig, „gibt es gar nicht“</a:t>
            </a:r>
          </a:p>
          <a:p>
            <a:r>
              <a:rPr lang="de-DE"/>
              <a:t>oft dilemmatische Ausgangslage -&gt; jede Aktivität ist mühsam, riskant</a:t>
            </a:r>
          </a:p>
          <a:p>
            <a:r>
              <a:rPr lang="de-DE"/>
              <a:t>Primärprävention durch Strukturqualität</a:t>
            </a:r>
          </a:p>
          <a:p>
            <a:r>
              <a:rPr lang="de-DE"/>
              <a:t>Sekundärprävention durch Aufmerksamkeit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310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Arbeitskultur, Charakter, Stil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Experten-Organisation (Autonomie, Projekt-Struktur)</a:t>
            </a:r>
          </a:p>
          <a:p>
            <a:r>
              <a:rPr lang="de-DE"/>
              <a:t>Bedürfnis für soziale Kontakte ist unterschiedlich (persönlich, situativ)</a:t>
            </a:r>
          </a:p>
          <a:p>
            <a:r>
              <a:rPr lang="de-DE"/>
              <a:t>Fürsorge -&gt; Dominanz</a:t>
            </a:r>
          </a:p>
          <a:p>
            <a:r>
              <a:rPr lang="de-DE"/>
              <a:t>Kollegialität -&gt; Gleichgültigkeit</a:t>
            </a:r>
          </a:p>
          <a:p>
            <a:r>
              <a:rPr lang="de-DE"/>
              <a:t>gesunder Menschenverstand vs. psychopathologische Bewertung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73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Intervention – wann?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keine objektiven Kriterien</a:t>
            </a:r>
          </a:p>
          <a:p>
            <a:r>
              <a:rPr lang="de-DE"/>
              <a:t>subjektive Stellungnahme unumgänglich</a:t>
            </a:r>
          </a:p>
          <a:p>
            <a:r>
              <a:rPr lang="de-DE"/>
              <a:t>Tragfähigkeit abschätzen; Dynamik beobachten</a:t>
            </a:r>
          </a:p>
          <a:p>
            <a:r>
              <a:rPr lang="de-DE"/>
              <a:t>--------------------------------------</a:t>
            </a:r>
          </a:p>
          <a:p>
            <a:r>
              <a:rPr lang="de-DE"/>
              <a:t>anhaltende negative Veränderung mit Ueberforderung</a:t>
            </a:r>
          </a:p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541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Intervention – wie?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/>
              <a:t>entschlossen, selbstbewusst</a:t>
            </a:r>
          </a:p>
          <a:p>
            <a:r>
              <a:rPr lang="de-DE"/>
              <a:t>Kontakt aufnehmen, Setting kontrollieren</a:t>
            </a:r>
          </a:p>
          <a:p>
            <a:r>
              <a:rPr lang="de-DE"/>
              <a:t>zuhören, Ausgangslage akzeptieren</a:t>
            </a:r>
          </a:p>
          <a:p>
            <a:r>
              <a:rPr lang="de-DE"/>
              <a:t>nachfragen, sich nicht abwimmeln lassen</a:t>
            </a:r>
          </a:p>
          <a:p>
            <a:r>
              <a:rPr lang="de-DE"/>
              <a:t>sich vergewissern</a:t>
            </a:r>
          </a:p>
          <a:p>
            <a:r>
              <a:rPr lang="de-DE"/>
              <a:t>Prozess entwickeln (Schritt 1, 2, 3)</a:t>
            </a:r>
          </a:p>
          <a:p>
            <a:r>
              <a:rPr lang="de-DE"/>
              <a:t>verbindliche Abmachungen (kontrollieren)</a:t>
            </a:r>
          </a:p>
          <a:p>
            <a:r>
              <a:rPr lang="de-DE"/>
              <a:t>Verantwortung mit Angehörigen und Fachleuten teilen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10.10.12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pbs / ufr / biochem_uzh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9203-F9E7-0F40-AC8D-401D8AC1C1D7}" type="slidenum"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396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zh_eth_praesentation_d">
  <a:themeElements>
    <a:clrScheme name="Office-Design 1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A3ADB7"/>
      </a:accent2>
      <a:accent3>
        <a:srgbClr val="FFFFFF"/>
      </a:accent3>
      <a:accent4>
        <a:srgbClr val="000000"/>
      </a:accent4>
      <a:accent5>
        <a:srgbClr val="AAACCF"/>
      </a:accent5>
      <a:accent6>
        <a:srgbClr val="939CA6"/>
      </a:accent6>
      <a:hlink>
        <a:srgbClr val="DC6027"/>
      </a:hlink>
      <a:folHlink>
        <a:srgbClr val="000000"/>
      </a:folHlink>
    </a:clrScheme>
    <a:fontScheme name="Office-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Arial" pitchFamily="-106" charset="0"/>
            <a:cs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Arial" pitchFamily="-106" charset="0"/>
            <a:cs typeface="Arial" pitchFamily="-106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FFFFFF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uzh_eth_praesentation_d.pot</Template>
  <TotalTime>0</TotalTime>
  <Words>770</Words>
  <Application>Microsoft Macintosh PowerPoint</Application>
  <PresentationFormat>Bildschirmpräsentation (4:3)</PresentationFormat>
  <Paragraphs>149</Paragraphs>
  <Slides>16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uzh_eth_praesentation_d</vt:lpstr>
      <vt:lpstr>Krisen erkennen und reagieren </vt:lpstr>
      <vt:lpstr>Ueberblick</vt:lpstr>
      <vt:lpstr>PBS</vt:lpstr>
      <vt:lpstr>Krise - Begriff</vt:lpstr>
      <vt:lpstr>Krise - Anzeichen</vt:lpstr>
      <vt:lpstr>Rückblick, Ausblick</vt:lpstr>
      <vt:lpstr>Arbeitskultur, Charakter, Stil</vt:lpstr>
      <vt:lpstr>Intervention – wann?</vt:lpstr>
      <vt:lpstr>Intervention – wie?</vt:lpstr>
      <vt:lpstr>Klippen</vt:lpstr>
      <vt:lpstr>dos – don‘ts</vt:lpstr>
      <vt:lpstr>an wen sich wenden?</vt:lpstr>
      <vt:lpstr>was tun die Notfalldienste?</vt:lpstr>
      <vt:lpstr>Belastung, Krise, Krankheit</vt:lpstr>
      <vt:lpstr>Suizid</vt:lpstr>
      <vt:lpstr>PowerPoint-Präsentation</vt:lpstr>
    </vt:vector>
  </TitlesOfParts>
  <Company>Psychologische Beratungsstelle UZH / ETH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 Präsentation</dc:title>
  <dc:creator>Frischknecht Ulrich</dc:creator>
  <dc:description>Vorlage uzh_eth_praesentation_d MSO2004 v1 21.07.2010</dc:description>
  <cp:lastModifiedBy>user</cp:lastModifiedBy>
  <cp:revision>253</cp:revision>
  <cp:lastPrinted>2012-06-12T14:52:33Z</cp:lastPrinted>
  <dcterms:created xsi:type="dcterms:W3CDTF">2011-06-01T05:49:11Z</dcterms:created>
  <dcterms:modified xsi:type="dcterms:W3CDTF">2013-06-20T07:44:33Z</dcterms:modified>
</cp:coreProperties>
</file>